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5"/>
  </p:notesMasterIdLst>
  <p:sldIdLst>
    <p:sldId id="256" r:id="rId2"/>
    <p:sldId id="257" r:id="rId3"/>
    <p:sldId id="258" r:id="rId4"/>
    <p:sldId id="259" r:id="rId5"/>
    <p:sldId id="265" r:id="rId6"/>
    <p:sldId id="260" r:id="rId7"/>
    <p:sldId id="267" r:id="rId8"/>
    <p:sldId id="261" r:id="rId9"/>
    <p:sldId id="268" r:id="rId10"/>
    <p:sldId id="262" r:id="rId11"/>
    <p:sldId id="263" r:id="rId12"/>
    <p:sldId id="264" r:id="rId13"/>
    <p:sldId id="266"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83" autoAdjust="0"/>
    <p:restoredTop sz="79396" autoAdjust="0"/>
  </p:normalViewPr>
  <p:slideViewPr>
    <p:cSldViewPr>
      <p:cViewPr>
        <p:scale>
          <a:sx n="64" d="100"/>
          <a:sy n="64" d="100"/>
        </p:scale>
        <p:origin x="-1554" y="-7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312D20-A179-4883-8717-9A2F202FE4FF}" type="datetimeFigureOut">
              <a:rPr lang="en-US" smtClean="0"/>
              <a:pPr/>
              <a:t>1/20/2019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122EE40-6562-4108-B12A-4F9F779875DF}" type="slidenum">
              <a:rPr lang="en-US" smtClean="0"/>
              <a:pPr/>
              <a:t>‹#›</a:t>
            </a:fld>
            <a:endParaRPr lang="en-US"/>
          </a:p>
        </p:txBody>
      </p:sp>
    </p:spTree>
    <p:extLst>
      <p:ext uri="{BB962C8B-B14F-4D97-AF65-F5344CB8AC3E}">
        <p14:creationId xmlns:p14="http://schemas.microsoft.com/office/powerpoint/2010/main" val="21363165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The presentation will discuss intensively </a:t>
            </a:r>
            <a:r>
              <a:rPr lang="en-US" sz="1200" b="0" i="0" kern="1200" dirty="0" smtClean="0">
                <a:solidFill>
                  <a:schemeClr val="tx1"/>
                </a:solidFill>
                <a:effectLst/>
                <a:latin typeface="Times New Roman" pitchFamily="18" charset="0"/>
                <a:ea typeface="+mn-ea"/>
                <a:cs typeface="Times New Roman" pitchFamily="18" charset="0"/>
              </a:rPr>
              <a:t>benefits the employees will obtain through this coverage,</a:t>
            </a:r>
            <a:r>
              <a:rPr lang="en-US" sz="1200" b="0" i="0" kern="1200" baseline="0" dirty="0" smtClean="0">
                <a:solidFill>
                  <a:schemeClr val="tx1"/>
                </a:solidFill>
                <a:effectLst/>
                <a:latin typeface="Times New Roman" pitchFamily="18" charset="0"/>
                <a:ea typeface="+mn-ea"/>
                <a:cs typeface="Times New Roman" pitchFamily="18" charset="0"/>
              </a:rPr>
              <a:t> h</a:t>
            </a:r>
            <a:r>
              <a:rPr lang="en-US" sz="1200" b="0" i="0" kern="1200" dirty="0" smtClean="0">
                <a:solidFill>
                  <a:schemeClr val="tx1"/>
                </a:solidFill>
                <a:effectLst/>
                <a:latin typeface="Times New Roman" pitchFamily="18" charset="0"/>
                <a:ea typeface="+mn-ea"/>
                <a:cs typeface="Times New Roman" pitchFamily="18" charset="0"/>
              </a:rPr>
              <a:t>ow employees can utilize health insurance,</a:t>
            </a:r>
            <a:r>
              <a:rPr lang="en-US" sz="1200" b="0" i="0" kern="1200" baseline="0" dirty="0" smtClean="0">
                <a:solidFill>
                  <a:schemeClr val="tx1"/>
                </a:solidFill>
                <a:effectLst/>
                <a:latin typeface="Times New Roman" pitchFamily="18" charset="0"/>
                <a:ea typeface="+mn-ea"/>
                <a:cs typeface="Times New Roman" pitchFamily="18" charset="0"/>
              </a:rPr>
              <a:t> d</a:t>
            </a:r>
            <a:r>
              <a:rPr lang="en-US" sz="1200" b="0" i="0" kern="1200" dirty="0" smtClean="0">
                <a:solidFill>
                  <a:schemeClr val="tx1"/>
                </a:solidFill>
                <a:effectLst/>
                <a:latin typeface="Times New Roman" pitchFamily="18" charset="0"/>
                <a:ea typeface="+mn-ea"/>
                <a:cs typeface="Times New Roman" pitchFamily="18" charset="0"/>
              </a:rPr>
              <a:t>ifferentiate between means of payment of health services,</a:t>
            </a:r>
            <a:r>
              <a:rPr lang="en-US" sz="1200" b="0" i="0" kern="1200" baseline="0" dirty="0" smtClean="0">
                <a:solidFill>
                  <a:schemeClr val="tx1"/>
                </a:solidFill>
                <a:effectLst/>
                <a:latin typeface="Times New Roman" pitchFamily="18" charset="0"/>
                <a:ea typeface="+mn-ea"/>
                <a:cs typeface="Times New Roman" pitchFamily="18" charset="0"/>
              </a:rPr>
              <a:t> e</a:t>
            </a:r>
            <a:r>
              <a:rPr lang="en-US" sz="1200" b="0" i="0" kern="1200" dirty="0" smtClean="0">
                <a:solidFill>
                  <a:schemeClr val="tx1"/>
                </a:solidFill>
                <a:effectLst/>
                <a:latin typeface="Times New Roman" pitchFamily="18" charset="0"/>
                <a:ea typeface="+mn-ea"/>
                <a:cs typeface="Times New Roman" pitchFamily="18" charset="0"/>
              </a:rPr>
              <a:t>xplain why this provider was chosen from other plans</a:t>
            </a:r>
            <a:r>
              <a:rPr lang="en-US" sz="1200" b="0" i="0" kern="1200" baseline="0" dirty="0" smtClean="0">
                <a:solidFill>
                  <a:schemeClr val="tx1"/>
                </a:solidFill>
                <a:effectLst/>
                <a:latin typeface="Times New Roman" pitchFamily="18" charset="0"/>
                <a:ea typeface="+mn-ea"/>
                <a:cs typeface="Times New Roman" pitchFamily="18" charset="0"/>
              </a:rPr>
              <a:t> and d</a:t>
            </a:r>
            <a:r>
              <a:rPr lang="en-US" sz="1200" b="0" i="0" kern="1200" dirty="0" smtClean="0">
                <a:solidFill>
                  <a:schemeClr val="tx1"/>
                </a:solidFill>
                <a:effectLst/>
                <a:latin typeface="Times New Roman" pitchFamily="18" charset="0"/>
                <a:ea typeface="+mn-ea"/>
                <a:cs typeface="Times New Roman" pitchFamily="18" charset="0"/>
              </a:rPr>
              <a:t>escribe the necessity of health coverage and how it benefits the company and employees.</a:t>
            </a:r>
            <a:r>
              <a:rPr lang="en-US" sz="1200" b="0" i="0" kern="1200" baseline="0" dirty="0" smtClean="0">
                <a:solidFill>
                  <a:schemeClr val="tx1"/>
                </a:solidFill>
                <a:effectLst/>
                <a:latin typeface="Times New Roman" pitchFamily="18" charset="0"/>
                <a:ea typeface="+mn-ea"/>
                <a:cs typeface="Times New Roman" pitchFamily="18" charset="0"/>
              </a:rPr>
              <a:t> Also, c</a:t>
            </a:r>
            <a:r>
              <a:rPr lang="en-US" sz="1200" b="0" i="0" kern="1200" dirty="0" smtClean="0">
                <a:solidFill>
                  <a:schemeClr val="tx1"/>
                </a:solidFill>
                <a:effectLst/>
                <a:latin typeface="Times New Roman" pitchFamily="18" charset="0"/>
                <a:ea typeface="+mn-ea"/>
                <a:cs typeface="Times New Roman" pitchFamily="18" charset="0"/>
              </a:rPr>
              <a:t>ompare and contrast this health insurance with that provided in other countries.</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122EE40-6562-4108-B12A-4F9F779875DF}" type="slidenum">
              <a:rPr lang="en-US" smtClean="0"/>
              <a:pPr/>
              <a:t>1</a:t>
            </a:fld>
            <a:endParaRPr lang="en-US"/>
          </a:p>
        </p:txBody>
      </p:sp>
    </p:spTree>
    <p:extLst>
      <p:ext uri="{BB962C8B-B14F-4D97-AF65-F5344CB8AC3E}">
        <p14:creationId xmlns:p14="http://schemas.microsoft.com/office/powerpoint/2010/main" val="1396875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latin typeface="Times New Roman" pitchFamily="18" charset="0"/>
                <a:cs typeface="Times New Roman" pitchFamily="18" charset="0"/>
              </a:rPr>
              <a:t>Health</a:t>
            </a:r>
            <a:r>
              <a:rPr lang="en-US" b="0" baseline="0" dirty="0" smtClean="0">
                <a:latin typeface="Times New Roman" pitchFamily="18" charset="0"/>
                <a:cs typeface="Times New Roman" pitchFamily="18" charset="0"/>
              </a:rPr>
              <a:t> </a:t>
            </a:r>
            <a:r>
              <a:rPr lang="en-US" b="0" baseline="0" dirty="0" smtClean="0">
                <a:latin typeface="Times New Roman" pitchFamily="18" charset="0"/>
                <a:cs typeface="Times New Roman" pitchFamily="18" charset="0"/>
              </a:rPr>
              <a:t>insurance aids in protecting an individual or a family from financial loss incase of sickness or injury. In Saudi Arabia, it is a mandatory requirement for all workers to have access to some form of  health insurance provided by the employer. As a result, a large number of workers in Saudi Arabia have access to health insurance through either their employer or their spouse’s employer. Health insurance is an essential provision and has numerous benefits to both employers and companies.</a:t>
            </a:r>
          </a:p>
          <a:p>
            <a:r>
              <a:rPr lang="en-US" b="0" baseline="0" dirty="0" smtClean="0">
                <a:latin typeface="Times New Roman" pitchFamily="18" charset="0"/>
                <a:cs typeface="Times New Roman" pitchFamily="18" charset="0"/>
              </a:rPr>
              <a:t>Benefits of the providing health insurance include:</a:t>
            </a:r>
          </a:p>
          <a:p>
            <a:pPr marL="171450" indent="-171450">
              <a:buFont typeface="Arial" pitchFamily="34" charset="0"/>
              <a:buChar char="•"/>
            </a:pPr>
            <a:r>
              <a:rPr lang="en-US" b="0" dirty="0" smtClean="0">
                <a:latin typeface="Times New Roman" pitchFamily="18" charset="0"/>
                <a:cs typeface="Times New Roman" pitchFamily="18" charset="0"/>
              </a:rPr>
              <a:t>Increased</a:t>
            </a:r>
            <a:r>
              <a:rPr lang="en-US" b="0" baseline="0" dirty="0" smtClean="0">
                <a:latin typeface="Times New Roman" pitchFamily="18" charset="0"/>
                <a:cs typeface="Times New Roman" pitchFamily="18" charset="0"/>
              </a:rPr>
              <a:t> competiveness: Companies that offer better health insurance benefits are more likely to attract a pool of more qualified employees.</a:t>
            </a:r>
          </a:p>
          <a:p>
            <a:pPr marL="171450" indent="-171450">
              <a:buFont typeface="Arial" pitchFamily="34" charset="0"/>
              <a:buChar char="•"/>
            </a:pPr>
            <a:r>
              <a:rPr lang="en-US" b="0" baseline="0" dirty="0" smtClean="0">
                <a:latin typeface="Times New Roman" pitchFamily="18" charset="0"/>
                <a:cs typeface="Times New Roman" pitchFamily="18" charset="0"/>
              </a:rPr>
              <a:t>Reduced cost of operation: Employees are more likely to accept job positions that offer low salaries but better health insurance benefits.</a:t>
            </a:r>
          </a:p>
          <a:p>
            <a:pPr marL="171450" indent="-171450">
              <a:buFont typeface="Arial" pitchFamily="34" charset="0"/>
              <a:buChar char="•"/>
            </a:pPr>
            <a:r>
              <a:rPr lang="en-US" b="0" baseline="0" dirty="0" smtClean="0">
                <a:latin typeface="Times New Roman" pitchFamily="18" charset="0"/>
                <a:cs typeface="Times New Roman" pitchFamily="18" charset="0"/>
              </a:rPr>
              <a:t>Tax advantages: As part of deductions, businesses may cut a part of their contributions to their employee health insurance plan thus obtaining a tax advantage.</a:t>
            </a:r>
          </a:p>
          <a:p>
            <a:pPr marL="171450" indent="-171450">
              <a:buFont typeface="Arial" pitchFamily="34" charset="0"/>
              <a:buChar char="•"/>
            </a:pPr>
            <a:r>
              <a:rPr lang="en-US" b="0" baseline="0" dirty="0" smtClean="0">
                <a:latin typeface="Times New Roman" pitchFamily="18" charset="0"/>
                <a:cs typeface="Times New Roman" pitchFamily="18" charset="0"/>
              </a:rPr>
              <a:t>Improved employee morale and productivity: Health insurance ensures that employees who fall is ill return after a shorter period. </a:t>
            </a:r>
          </a:p>
          <a:p>
            <a:pPr marL="171450" indent="-171450">
              <a:buFont typeface="Arial" pitchFamily="34" charset="0"/>
              <a:buChar char="•"/>
            </a:pPr>
            <a:r>
              <a:rPr lang="en-US" b="0" baseline="0" dirty="0" smtClean="0">
                <a:latin typeface="Times New Roman" pitchFamily="18" charset="0"/>
                <a:cs typeface="Times New Roman" pitchFamily="18" charset="0"/>
              </a:rPr>
              <a:t>Lower insurance costs: Companies have access to better insurance rates than individuals. This is because the risk is spread across a large pool of employees. </a:t>
            </a:r>
            <a:endParaRPr lang="en-US" b="0" dirty="0" smtClean="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122EE40-6562-4108-B12A-4F9F779875DF}" type="slidenum">
              <a:rPr lang="en-US" smtClean="0"/>
              <a:pPr/>
              <a:t>2</a:t>
            </a:fld>
            <a:endParaRPr lang="en-US"/>
          </a:p>
        </p:txBody>
      </p:sp>
    </p:spTree>
    <p:extLst>
      <p:ext uri="{BB962C8B-B14F-4D97-AF65-F5344CB8AC3E}">
        <p14:creationId xmlns:p14="http://schemas.microsoft.com/office/powerpoint/2010/main" val="28101543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The</a:t>
            </a:r>
            <a:r>
              <a:rPr lang="en-US" baseline="0" dirty="0" smtClean="0">
                <a:latin typeface="Times New Roman" pitchFamily="18" charset="0"/>
                <a:cs typeface="Times New Roman" pitchFamily="18" charset="0"/>
              </a:rPr>
              <a:t> </a:t>
            </a:r>
            <a:r>
              <a:rPr lang="en-US" baseline="0" dirty="0" smtClean="0">
                <a:latin typeface="Times New Roman" pitchFamily="18" charset="0"/>
                <a:cs typeface="Times New Roman" pitchFamily="18" charset="0"/>
              </a:rPr>
              <a:t>Kingdom of Saudi Arabia’s healthcare system is highly regulated. It provides a National Healthcare system for all Saudi citizens and non-citizens working in the public sector. Furthermore, as a result of the Cooperative Health Insurance Act, employers are required to provide some form of health insurance to expatriates and Saudi citizens working in the private sector (</a:t>
            </a:r>
            <a:r>
              <a:rPr lang="en-US" baseline="0" dirty="0" err="1" smtClean="0">
                <a:latin typeface="Times New Roman" pitchFamily="18" charset="0"/>
                <a:cs typeface="Times New Roman" pitchFamily="18" charset="0"/>
              </a:rPr>
              <a:t>Alkhamis</a:t>
            </a:r>
            <a:r>
              <a:rPr lang="en-US" baseline="0" dirty="0" smtClean="0">
                <a:latin typeface="Times New Roman" pitchFamily="18" charset="0"/>
                <a:cs typeface="Times New Roman" pitchFamily="18" charset="0"/>
              </a:rPr>
              <a:t>, 2017). Previously, private health insurance was only a requirement for expatriates working in the private sector. Proper measures have been put in place to ensure the enforcement of this mandated coverage. They include:</a:t>
            </a:r>
          </a:p>
          <a:p>
            <a:pPr marL="171450" indent="-171450">
              <a:buFont typeface="Arial" pitchFamily="34" charset="0"/>
              <a:buChar char="•"/>
            </a:pPr>
            <a:r>
              <a:rPr lang="en-US" baseline="0" dirty="0" smtClean="0">
                <a:latin typeface="Times New Roman" pitchFamily="18" charset="0"/>
                <a:cs typeface="Times New Roman" pitchFamily="18" charset="0"/>
              </a:rPr>
              <a:t>Fines for companies that do not comply with the law.</a:t>
            </a:r>
          </a:p>
          <a:p>
            <a:pPr marL="171450" indent="-171450">
              <a:buFont typeface="Arial" pitchFamily="34" charset="0"/>
              <a:buChar char="•"/>
            </a:pPr>
            <a:r>
              <a:rPr lang="en-US" baseline="0" dirty="0" smtClean="0">
                <a:latin typeface="Times New Roman" pitchFamily="18" charset="0"/>
                <a:cs typeface="Times New Roman" pitchFamily="18" charset="0"/>
              </a:rPr>
              <a:t>Refusal to renew working permits of expatriates without provision of health insurance.</a:t>
            </a:r>
          </a:p>
          <a:p>
            <a:endParaRPr lang="en-US" dirty="0" smtClean="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122EE40-6562-4108-B12A-4F9F779875DF}" type="slidenum">
              <a:rPr lang="en-US" smtClean="0"/>
              <a:pPr/>
              <a:t>3</a:t>
            </a:fld>
            <a:endParaRPr lang="en-US"/>
          </a:p>
        </p:txBody>
      </p:sp>
    </p:spTree>
    <p:extLst>
      <p:ext uri="{BB962C8B-B14F-4D97-AF65-F5344CB8AC3E}">
        <p14:creationId xmlns:p14="http://schemas.microsoft.com/office/powerpoint/2010/main" val="7056672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smtClean="0">
                <a:latin typeface="Times New Roman" pitchFamily="18" charset="0"/>
                <a:cs typeface="Times New Roman" pitchFamily="18" charset="0"/>
              </a:rPr>
              <a:t>The </a:t>
            </a:r>
            <a:r>
              <a:rPr lang="en-US" b="0" baseline="0" dirty="0" smtClean="0">
                <a:latin typeface="Times New Roman" pitchFamily="18" charset="0"/>
                <a:cs typeface="Times New Roman" pitchFamily="18" charset="0"/>
              </a:rPr>
              <a:t>Saudi Arabian health care system is largely based on the government. The government provides free healthcare services to all Saudi citizens as well as emigrants working in the country. The Saudi government oversees the formulation of healthcare policies and their implementation. Decisions are more centralized though it has been encouraging entrance of private players (</a:t>
            </a:r>
            <a:r>
              <a:rPr lang="en-US" b="0" baseline="0" dirty="0" err="1" smtClean="0">
                <a:latin typeface="Times New Roman" pitchFamily="18" charset="0"/>
                <a:cs typeface="Times New Roman" pitchFamily="18" charset="0"/>
              </a:rPr>
              <a:t>Alkhamis</a:t>
            </a:r>
            <a:r>
              <a:rPr lang="en-US" b="0" baseline="0" dirty="0" smtClean="0">
                <a:latin typeface="Times New Roman" pitchFamily="18" charset="0"/>
                <a:cs typeface="Times New Roman" pitchFamily="18" charset="0"/>
              </a:rPr>
              <a:t>, 2017). Furthermore, it provides funds majority of the services. </a:t>
            </a:r>
          </a:p>
        </p:txBody>
      </p:sp>
      <p:sp>
        <p:nvSpPr>
          <p:cNvPr id="4" name="Slide Number Placeholder 3"/>
          <p:cNvSpPr>
            <a:spLocks noGrp="1"/>
          </p:cNvSpPr>
          <p:nvPr>
            <p:ph type="sldNum" sz="quarter" idx="10"/>
          </p:nvPr>
        </p:nvSpPr>
        <p:spPr/>
        <p:txBody>
          <a:bodyPr/>
          <a:lstStyle/>
          <a:p>
            <a:fld id="{D122EE40-6562-4108-B12A-4F9F779875DF}" type="slidenum">
              <a:rPr lang="en-US" smtClean="0"/>
              <a:pPr/>
              <a:t>4</a:t>
            </a:fld>
            <a:endParaRPr lang="en-US"/>
          </a:p>
        </p:txBody>
      </p:sp>
    </p:spTree>
    <p:extLst>
      <p:ext uri="{BB962C8B-B14F-4D97-AF65-F5344CB8AC3E}">
        <p14:creationId xmlns:p14="http://schemas.microsoft.com/office/powerpoint/2010/main" val="30784104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In </a:t>
            </a:r>
            <a:r>
              <a:rPr kumimoji="0" lang="en-US" sz="12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Australia, the government provides 70% finance to health insurance with the rest being provided by tax revenue and private insurance. The Federal government oversees policy development while the state and territorial governments implement the policies. Taxes provide a major means of funding with high income earners paying higher premiums. The </a:t>
            </a:r>
            <a:r>
              <a:rPr kumimoji="0" lang="en-US" sz="1200" b="0" i="0" u="none" strike="noStrike" kern="1200" cap="none" spc="0" normalizeH="0" baseline="0" noProof="0" dirty="0" err="1" smtClean="0">
                <a:ln>
                  <a:noFill/>
                </a:ln>
                <a:solidFill>
                  <a:prstClr val="black"/>
                </a:solidFill>
                <a:effectLst/>
                <a:uLnTx/>
                <a:uFillTx/>
                <a:latin typeface="Times New Roman" pitchFamily="18" charset="0"/>
                <a:ea typeface="+mn-ea"/>
                <a:cs typeface="Times New Roman" pitchFamily="18" charset="0"/>
              </a:rPr>
              <a:t>medicare</a:t>
            </a:r>
            <a:r>
              <a:rPr kumimoji="0" lang="en-US" sz="12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 policy provides access to every Australian as well as non-citizens working in the country. </a:t>
            </a:r>
          </a:p>
          <a:p>
            <a:endParaRPr lang="en-US" dirty="0"/>
          </a:p>
        </p:txBody>
      </p:sp>
      <p:sp>
        <p:nvSpPr>
          <p:cNvPr id="4" name="Slide Number Placeholder 3"/>
          <p:cNvSpPr>
            <a:spLocks noGrp="1"/>
          </p:cNvSpPr>
          <p:nvPr>
            <p:ph type="sldNum" sz="quarter" idx="10"/>
          </p:nvPr>
        </p:nvSpPr>
        <p:spPr/>
        <p:txBody>
          <a:bodyPr/>
          <a:lstStyle/>
          <a:p>
            <a:fld id="{D122EE40-6562-4108-B12A-4F9F779875DF}" type="slidenum">
              <a:rPr lang="en-US" smtClean="0"/>
              <a:pPr/>
              <a:t>5</a:t>
            </a:fld>
            <a:endParaRPr lang="en-US"/>
          </a:p>
        </p:txBody>
      </p:sp>
    </p:spTree>
    <p:extLst>
      <p:ext uri="{BB962C8B-B14F-4D97-AF65-F5344CB8AC3E}">
        <p14:creationId xmlns:p14="http://schemas.microsoft.com/office/powerpoint/2010/main" val="29066372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In</a:t>
            </a:r>
            <a:r>
              <a:rPr lang="en-US" baseline="0" dirty="0" smtClean="0">
                <a:latin typeface="Times New Roman" pitchFamily="18" charset="0"/>
                <a:cs typeface="Times New Roman" pitchFamily="18" charset="0"/>
              </a:rPr>
              <a:t> Switzerland, the government formulates healthy policies with private players providing the insurance services. The Swiss government and employers do not provide health insurance coverage </a:t>
            </a:r>
            <a:r>
              <a:rPr lang="en-US" sz="1200" b="0" i="0" kern="1200" dirty="0" smtClean="0">
                <a:solidFill>
                  <a:schemeClr val="tx1"/>
                </a:solidFill>
                <a:effectLst/>
                <a:latin typeface="Times New Roman" pitchFamily="18" charset="0"/>
                <a:ea typeface="+mn-ea"/>
                <a:cs typeface="Times New Roman" pitchFamily="18" charset="0"/>
              </a:rPr>
              <a:t>(</a:t>
            </a:r>
            <a:r>
              <a:rPr lang="en-US" sz="1200" b="0" i="0" kern="1200" dirty="0" err="1" smtClean="0">
                <a:solidFill>
                  <a:schemeClr val="tx1"/>
                </a:solidFill>
                <a:effectLst/>
                <a:latin typeface="Times New Roman" pitchFamily="18" charset="0"/>
                <a:ea typeface="+mn-ea"/>
                <a:cs typeface="Times New Roman" pitchFamily="18" charset="0"/>
              </a:rPr>
              <a:t>Kongstvedt</a:t>
            </a:r>
            <a:r>
              <a:rPr lang="en-US" sz="1200" b="0" i="0" kern="1200" dirty="0" smtClean="0">
                <a:solidFill>
                  <a:schemeClr val="tx1"/>
                </a:solidFill>
                <a:effectLst/>
                <a:latin typeface="Times New Roman" pitchFamily="18" charset="0"/>
                <a:ea typeface="+mn-ea"/>
                <a:cs typeface="Times New Roman" pitchFamily="18" charset="0"/>
              </a:rPr>
              <a:t>, 2015)</a:t>
            </a:r>
            <a:r>
              <a:rPr lang="en-US" baseline="0" dirty="0" smtClean="0">
                <a:latin typeface="Times New Roman" pitchFamily="18" charset="0"/>
                <a:cs typeface="Times New Roman" pitchFamily="18" charset="0"/>
              </a:rPr>
              <a:t>. Individuals are required to take their own private insurance with a majority of the citizens being covered. Health insurance coverage is expensive for citizens. It’s citizens spend 11.4% GDP on health which is above the 9.5% OECD average. </a:t>
            </a:r>
          </a:p>
          <a:p>
            <a:r>
              <a:rPr lang="en-US" dirty="0" smtClean="0">
                <a:latin typeface="Times New Roman" pitchFamily="18" charset="0"/>
                <a:cs typeface="Times New Roman" pitchFamily="18" charset="0"/>
              </a:rPr>
              <a:t>In Saudi Arabia, the</a:t>
            </a:r>
            <a:r>
              <a:rPr lang="en-US" baseline="0" dirty="0" smtClean="0">
                <a:latin typeface="Times New Roman" pitchFamily="18" charset="0"/>
                <a:cs typeface="Times New Roman" pitchFamily="18" charset="0"/>
              </a:rPr>
              <a:t> government is the biggest player in the health insurance industry. It finances the health care system whereas the Australian government finances 70% of the health insurance with the rests falling on private players. In Switzerland, private insurance plays the biggest role in the sector.</a:t>
            </a:r>
          </a:p>
          <a:p>
            <a:r>
              <a:rPr lang="en-US" baseline="0" dirty="0" smtClean="0">
                <a:latin typeface="Times New Roman" pitchFamily="18" charset="0"/>
                <a:cs typeface="Times New Roman" pitchFamily="18" charset="0"/>
              </a:rPr>
              <a:t>In Saudi Arabia, health insurance is cheaper since the government provides most of the financing. In Australia, it is less expensive but taxes are employed together with charging higher premiums to high income individuals. In Switzerland , it is expensive and citizens spend a lot on health insurance.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122EE40-6562-4108-B12A-4F9F779875DF}" type="slidenum">
              <a:rPr lang="en-US" smtClean="0"/>
              <a:pPr/>
              <a:t>6</a:t>
            </a:fld>
            <a:endParaRPr lang="en-US"/>
          </a:p>
        </p:txBody>
      </p:sp>
    </p:spTree>
    <p:extLst>
      <p:ext uri="{BB962C8B-B14F-4D97-AF65-F5344CB8AC3E}">
        <p14:creationId xmlns:p14="http://schemas.microsoft.com/office/powerpoint/2010/main" val="28595353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latin typeface="Times New Roman" pitchFamily="18" charset="0"/>
                <a:cs typeface="Times New Roman" pitchFamily="18" charset="0"/>
              </a:rPr>
              <a:t>In Saudi Arabia and Australia, the government plays a major role in the formulation of polices. However, in Australia the implementation rests on the state and territorial governments as opposed to the Saudi Arabia where is resided in the national government. In Switzerland, the government creates healthy policies and leaves the private insurance to play their role in the market.</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122EE40-6562-4108-B12A-4F9F779875DF}"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smtClean="0">
                <a:latin typeface="Times New Roman" pitchFamily="18" charset="0"/>
                <a:cs typeface="Times New Roman" pitchFamily="18" charset="0"/>
              </a:rPr>
              <a:t>The </a:t>
            </a:r>
            <a:r>
              <a:rPr lang="en-US" b="0" baseline="0" dirty="0" smtClean="0">
                <a:latin typeface="Times New Roman" pitchFamily="18" charset="0"/>
                <a:cs typeface="Times New Roman" pitchFamily="18" charset="0"/>
              </a:rPr>
              <a:t>Saudi Arabian government, mandates the coverage of all workers in the private sector. This also includes workers from foreign countries. The Saudi Arabian health insurance sector is heavily regulated. This necessitates the rigorous evaluation of private insurance health care plan to ensure that they fulfill the needs of a company.</a:t>
            </a:r>
          </a:p>
          <a:p>
            <a:r>
              <a:rPr lang="en-US" b="0" baseline="0" dirty="0" smtClean="0">
                <a:latin typeface="Times New Roman" pitchFamily="18" charset="0"/>
                <a:cs typeface="Times New Roman" pitchFamily="18" charset="0"/>
              </a:rPr>
              <a:t>The main insurers in the Saudi Arabia health care sector include are </a:t>
            </a:r>
            <a:r>
              <a:rPr lang="en-US" b="0" baseline="0" dirty="0" err="1" smtClean="0">
                <a:latin typeface="Times New Roman" pitchFamily="18" charset="0"/>
                <a:cs typeface="Times New Roman" pitchFamily="18" charset="0"/>
              </a:rPr>
              <a:t>Tawuniya</a:t>
            </a:r>
            <a:r>
              <a:rPr lang="en-US" b="0" baseline="0" dirty="0" smtClean="0">
                <a:latin typeface="Times New Roman" pitchFamily="18" charset="0"/>
                <a:cs typeface="Times New Roman" pitchFamily="18" charset="0"/>
              </a:rPr>
              <a:t>, </a:t>
            </a:r>
            <a:r>
              <a:rPr lang="en-US" b="0" baseline="0" dirty="0" err="1" smtClean="0">
                <a:latin typeface="Times New Roman" pitchFamily="18" charset="0"/>
                <a:cs typeface="Times New Roman" pitchFamily="18" charset="0"/>
              </a:rPr>
              <a:t>Bupa</a:t>
            </a:r>
            <a:r>
              <a:rPr lang="en-US" b="0" baseline="0" dirty="0" smtClean="0">
                <a:latin typeface="Times New Roman" pitchFamily="18" charset="0"/>
                <a:cs typeface="Times New Roman" pitchFamily="18" charset="0"/>
              </a:rPr>
              <a:t>, Med Gulf Arabia and </a:t>
            </a:r>
            <a:r>
              <a:rPr lang="en-US" b="0" baseline="0" dirty="0" err="1" smtClean="0">
                <a:latin typeface="Times New Roman" pitchFamily="18" charset="0"/>
                <a:cs typeface="Times New Roman" pitchFamily="18" charset="0"/>
              </a:rPr>
              <a:t>Bupa</a:t>
            </a:r>
            <a:r>
              <a:rPr lang="en-US" b="0" baseline="0" dirty="0" smtClean="0">
                <a:latin typeface="Times New Roman" pitchFamily="18" charset="0"/>
                <a:cs typeface="Times New Roman" pitchFamily="18" charset="0"/>
              </a:rPr>
              <a:t> Saudi Arabia. </a:t>
            </a:r>
          </a:p>
        </p:txBody>
      </p:sp>
      <p:sp>
        <p:nvSpPr>
          <p:cNvPr id="4" name="Slide Number Placeholder 3"/>
          <p:cNvSpPr>
            <a:spLocks noGrp="1"/>
          </p:cNvSpPr>
          <p:nvPr>
            <p:ph type="sldNum" sz="quarter" idx="10"/>
          </p:nvPr>
        </p:nvSpPr>
        <p:spPr/>
        <p:txBody>
          <a:bodyPr/>
          <a:lstStyle/>
          <a:p>
            <a:fld id="{D122EE40-6562-4108-B12A-4F9F779875DF}" type="slidenum">
              <a:rPr lang="en-US" smtClean="0"/>
              <a:pPr/>
              <a:t>8</a:t>
            </a:fld>
            <a:endParaRPr lang="en-US"/>
          </a:p>
        </p:txBody>
      </p:sp>
    </p:spTree>
    <p:extLst>
      <p:ext uri="{BB962C8B-B14F-4D97-AF65-F5344CB8AC3E}">
        <p14:creationId xmlns:p14="http://schemas.microsoft.com/office/powerpoint/2010/main" val="37954885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0" baseline="0" dirty="0" smtClean="0">
                <a:latin typeface="Times New Roman" pitchFamily="18" charset="0"/>
                <a:cs typeface="Times New Roman" pitchFamily="18" charset="0"/>
              </a:rPr>
              <a:t>It is worth noting that health insurance should be at a reasonable cost </a:t>
            </a:r>
            <a:r>
              <a:rPr lang="en-US" sz="1200" b="0" i="0" kern="1200" dirty="0" smtClean="0">
                <a:solidFill>
                  <a:schemeClr val="tx1"/>
                </a:solidFill>
                <a:effectLst/>
                <a:latin typeface="Times New Roman" pitchFamily="18" charset="0"/>
                <a:ea typeface="+mn-ea"/>
                <a:cs typeface="Times New Roman" pitchFamily="18" charset="0"/>
              </a:rPr>
              <a:t>(</a:t>
            </a:r>
            <a:r>
              <a:rPr lang="en-US" sz="1200" b="0" i="0" kern="1200" dirty="0" err="1" smtClean="0">
                <a:solidFill>
                  <a:schemeClr val="tx1"/>
                </a:solidFill>
                <a:effectLst/>
                <a:latin typeface="Times New Roman" pitchFamily="18" charset="0"/>
                <a:ea typeface="+mn-ea"/>
                <a:cs typeface="Times New Roman" pitchFamily="18" charset="0"/>
              </a:rPr>
              <a:t>Almobarak</a:t>
            </a:r>
            <a:r>
              <a:rPr lang="en-US" sz="1200" b="0" i="0" kern="1200" dirty="0" smtClean="0">
                <a:solidFill>
                  <a:schemeClr val="tx1"/>
                </a:solidFill>
                <a:effectLst/>
                <a:latin typeface="Times New Roman" pitchFamily="18" charset="0"/>
                <a:ea typeface="+mn-ea"/>
                <a:cs typeface="Times New Roman" pitchFamily="18" charset="0"/>
              </a:rPr>
              <a:t>, 2010)</a:t>
            </a:r>
            <a:r>
              <a:rPr lang="en-US" b="0" baseline="0" dirty="0" smtClean="0">
                <a:latin typeface="Times New Roman" pitchFamily="18" charset="0"/>
                <a:cs typeface="Times New Roman" pitchFamily="18" charset="0"/>
              </a:rPr>
              <a:t>. It is vital to consider factors such as:</a:t>
            </a:r>
          </a:p>
          <a:p>
            <a:pPr marL="171450" indent="-171450">
              <a:buFont typeface="Arial" pitchFamily="34" charset="0"/>
              <a:buChar char="•"/>
            </a:pPr>
            <a:r>
              <a:rPr lang="en-US" b="0" baseline="0" dirty="0" smtClean="0">
                <a:latin typeface="Times New Roman" pitchFamily="18" charset="0"/>
                <a:cs typeface="Times New Roman" pitchFamily="18" charset="0"/>
              </a:rPr>
              <a:t>The region.</a:t>
            </a:r>
          </a:p>
          <a:p>
            <a:pPr marL="171450" indent="-171450">
              <a:buFont typeface="Arial" pitchFamily="34" charset="0"/>
              <a:buChar char="•"/>
            </a:pPr>
            <a:r>
              <a:rPr lang="en-US" b="0" baseline="0" dirty="0" smtClean="0">
                <a:latin typeface="Times New Roman" pitchFamily="18" charset="0"/>
                <a:cs typeface="Times New Roman" pitchFamily="18" charset="0"/>
              </a:rPr>
              <a:t>Whether the plan offers essential components such as in patient and out patient treatment, chronic illnesses and conditions and psychiatric care.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122EE40-6562-4108-B12A-4F9F779875DF}"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latin typeface="Times New Roman" pitchFamily="18" charset="0"/>
                <a:cs typeface="Times New Roman" pitchFamily="18" charset="0"/>
              </a:rPr>
              <a:t>Bupa</a:t>
            </a:r>
            <a:r>
              <a:rPr lang="en-US" baseline="0" dirty="0" smtClean="0">
                <a:latin typeface="Times New Roman" pitchFamily="18" charset="0"/>
                <a:cs typeface="Times New Roman" pitchFamily="18" charset="0"/>
              </a:rPr>
              <a:t> Saudi Arabia insurance company fits the needs of the company and is thus chosen. It is the largest health insurance provider in the Kingdom. Thus it has a greater capacity than other companies.</a:t>
            </a:r>
          </a:p>
          <a:p>
            <a:r>
              <a:rPr lang="en-US" baseline="0" dirty="0" smtClean="0">
                <a:latin typeface="Times New Roman" pitchFamily="18" charset="0"/>
                <a:cs typeface="Times New Roman" pitchFamily="18" charset="0"/>
              </a:rPr>
              <a:t>It provides plans that are suitable for large businesses with employees exceeding 200. The company provides schemes which can meet the needs of small and medium sized businesses as well. </a:t>
            </a:r>
          </a:p>
          <a:p>
            <a:r>
              <a:rPr lang="en-US" baseline="0" dirty="0" smtClean="0">
                <a:latin typeface="Times New Roman" pitchFamily="18" charset="0"/>
                <a:cs typeface="Times New Roman" pitchFamily="18" charset="0"/>
              </a:rPr>
              <a:t>The company provides access to Saudi Arabia’s largest hospitals with provision of professional services. </a:t>
            </a:r>
          </a:p>
          <a:p>
            <a:r>
              <a:rPr lang="en-US" baseline="0" dirty="0" smtClean="0">
                <a:latin typeface="Times New Roman" pitchFamily="18" charset="0"/>
                <a:cs typeface="Times New Roman" pitchFamily="18" charset="0"/>
              </a:rPr>
              <a:t>The provider also avails a range of tailor-made health insurance plans. This can enable the provision of schemes that fit different groups of employees. </a:t>
            </a:r>
          </a:p>
          <a:p>
            <a:r>
              <a:rPr lang="en-US" baseline="0" dirty="0" err="1" smtClean="0">
                <a:latin typeface="Times New Roman" pitchFamily="18" charset="0"/>
                <a:cs typeface="Times New Roman" pitchFamily="18" charset="0"/>
              </a:rPr>
              <a:t>Bupa</a:t>
            </a:r>
            <a:r>
              <a:rPr lang="en-US" baseline="0" dirty="0" smtClean="0">
                <a:latin typeface="Times New Roman" pitchFamily="18" charset="0"/>
                <a:cs typeface="Times New Roman" pitchFamily="18" charset="0"/>
              </a:rPr>
              <a:t> Arabia provides fast services to it customers. The company takes a short period of time to settle reimbursement claims. </a:t>
            </a:r>
          </a:p>
        </p:txBody>
      </p:sp>
      <p:sp>
        <p:nvSpPr>
          <p:cNvPr id="4" name="Slide Number Placeholder 3"/>
          <p:cNvSpPr>
            <a:spLocks noGrp="1"/>
          </p:cNvSpPr>
          <p:nvPr>
            <p:ph type="sldNum" sz="quarter" idx="10"/>
          </p:nvPr>
        </p:nvSpPr>
        <p:spPr/>
        <p:txBody>
          <a:bodyPr/>
          <a:lstStyle/>
          <a:p>
            <a:fld id="{D122EE40-6562-4108-B12A-4F9F779875DF}" type="slidenum">
              <a:rPr lang="en-US" smtClean="0"/>
              <a:pPr/>
              <a:t>10</a:t>
            </a:fld>
            <a:endParaRPr lang="en-US"/>
          </a:p>
        </p:txBody>
      </p:sp>
    </p:spTree>
    <p:extLst>
      <p:ext uri="{BB962C8B-B14F-4D97-AF65-F5344CB8AC3E}">
        <p14:creationId xmlns:p14="http://schemas.microsoft.com/office/powerpoint/2010/main" val="6727207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smtClean="0">
                <a:latin typeface="Times New Roman" pitchFamily="18" charset="0"/>
                <a:cs typeface="Times New Roman" pitchFamily="18" charset="0"/>
              </a:rPr>
              <a:t>The </a:t>
            </a:r>
            <a:r>
              <a:rPr lang="en-US" b="0" baseline="0" dirty="0" smtClean="0">
                <a:latin typeface="Times New Roman" pitchFamily="18" charset="0"/>
                <a:cs typeface="Times New Roman" pitchFamily="18" charset="0"/>
              </a:rPr>
              <a:t>company provides high quality health services to the businesses and its employees. </a:t>
            </a:r>
          </a:p>
          <a:p>
            <a:r>
              <a:rPr lang="en-US" b="0" baseline="0" dirty="0" err="1" smtClean="0">
                <a:latin typeface="Times New Roman" pitchFamily="18" charset="0"/>
                <a:cs typeface="Times New Roman" pitchFamily="18" charset="0"/>
              </a:rPr>
              <a:t>Bupa</a:t>
            </a:r>
            <a:r>
              <a:rPr lang="en-US" b="0" baseline="0" dirty="0" smtClean="0">
                <a:latin typeface="Times New Roman" pitchFamily="18" charset="0"/>
                <a:cs typeface="Times New Roman" pitchFamily="18" charset="0"/>
              </a:rPr>
              <a:t> Saudi Arabia provides easy coverage and covers mental as well as physical care. It covers worker’s all-round health needs. </a:t>
            </a:r>
          </a:p>
          <a:p>
            <a:r>
              <a:rPr lang="en-US" b="0" baseline="0" dirty="0" smtClean="0">
                <a:latin typeface="Times New Roman" pitchFamily="18" charset="0"/>
                <a:cs typeface="Times New Roman" pitchFamily="18" charset="0"/>
              </a:rPr>
              <a:t>Specialized </a:t>
            </a:r>
            <a:r>
              <a:rPr lang="en-US" b="0" baseline="0" dirty="0" smtClean="0">
                <a:latin typeface="Times New Roman" pitchFamily="18" charset="0"/>
                <a:cs typeface="Times New Roman" pitchFamily="18" charset="0"/>
              </a:rPr>
              <a:t>options are offered to suit the needs of the business and its employees. Employees can gain from its wide range of benefits such as:</a:t>
            </a:r>
          </a:p>
          <a:p>
            <a:pPr marL="171450" indent="-171450">
              <a:buFont typeface="Arial" pitchFamily="34" charset="0"/>
              <a:buChar char="•"/>
            </a:pPr>
            <a:r>
              <a:rPr lang="en-US" b="0" baseline="0" dirty="0" smtClean="0">
                <a:latin typeface="Times New Roman" pitchFamily="18" charset="0"/>
                <a:cs typeface="Times New Roman" pitchFamily="18" charset="0"/>
              </a:rPr>
              <a:t>Preventive, planned and restorative optical and dental care.</a:t>
            </a:r>
          </a:p>
          <a:p>
            <a:pPr marL="171450" indent="-171450">
              <a:buFont typeface="Arial" pitchFamily="34" charset="0"/>
              <a:buChar char="•"/>
            </a:pPr>
            <a:r>
              <a:rPr lang="en-US" b="0" baseline="0" dirty="0" smtClean="0">
                <a:latin typeface="Times New Roman" pitchFamily="18" charset="0"/>
                <a:cs typeface="Times New Roman" pitchFamily="18" charset="0"/>
              </a:rPr>
              <a:t>Coverage is also extended to employees who visit the United States.</a:t>
            </a:r>
          </a:p>
          <a:p>
            <a:pPr marL="171450" indent="-171450">
              <a:buFont typeface="Arial" pitchFamily="34" charset="0"/>
              <a:buChar char="•"/>
            </a:pPr>
            <a:r>
              <a:rPr lang="en-US" b="0" baseline="0" dirty="0" smtClean="0">
                <a:latin typeface="Times New Roman" pitchFamily="18" charset="0"/>
                <a:cs typeface="Times New Roman" pitchFamily="18" charset="0"/>
              </a:rPr>
              <a:t>Provision of co-insurance options for out-patient care. This aids in controlling costs. </a:t>
            </a:r>
          </a:p>
          <a:p>
            <a:pPr marL="0" indent="0">
              <a:buFont typeface="Arial" pitchFamily="34" charset="0"/>
              <a:buNone/>
            </a:pPr>
            <a:r>
              <a:rPr lang="en-US" b="0" baseline="0" dirty="0" smtClean="0">
                <a:latin typeface="Times New Roman" pitchFamily="18" charset="0"/>
                <a:cs typeface="Times New Roman" pitchFamily="18" charset="0"/>
              </a:rPr>
              <a:t>The provider also provides coverage for:</a:t>
            </a:r>
          </a:p>
          <a:p>
            <a:pPr marL="171450" indent="-171450">
              <a:buFont typeface="Arial" pitchFamily="34" charset="0"/>
              <a:buChar char="•"/>
            </a:pPr>
            <a:r>
              <a:rPr lang="en-US" b="0" baseline="0" dirty="0" smtClean="0">
                <a:latin typeface="Times New Roman" pitchFamily="18" charset="0"/>
                <a:cs typeface="Times New Roman" pitchFamily="18" charset="0"/>
              </a:rPr>
              <a:t>Evacuation in the case of emergency treatment.</a:t>
            </a:r>
          </a:p>
          <a:p>
            <a:pPr marL="171450" indent="-171450">
              <a:buFont typeface="Arial" pitchFamily="34" charset="0"/>
              <a:buChar char="•"/>
            </a:pPr>
            <a:r>
              <a:rPr lang="en-US" b="0" baseline="0" dirty="0" smtClean="0">
                <a:latin typeface="Times New Roman" pitchFamily="18" charset="0"/>
                <a:cs typeface="Times New Roman" pitchFamily="18" charset="0"/>
              </a:rPr>
              <a:t>In-hospital care. </a:t>
            </a:r>
          </a:p>
          <a:p>
            <a:pPr marL="171450" indent="-171450">
              <a:buFont typeface="Arial" pitchFamily="34" charset="0"/>
              <a:buChar char="•"/>
            </a:pPr>
            <a:r>
              <a:rPr lang="en-US" b="0" baseline="0" dirty="0" smtClean="0">
                <a:latin typeface="Times New Roman" pitchFamily="18" charset="0"/>
                <a:cs typeface="Times New Roman" pitchFamily="18" charset="0"/>
              </a:rPr>
              <a:t>Treatment of serious illnesses such as cancer.</a:t>
            </a:r>
          </a:p>
          <a:p>
            <a:pPr marL="171450" indent="-171450">
              <a:buFont typeface="Arial" pitchFamily="34" charset="0"/>
              <a:buChar char="•"/>
            </a:pPr>
            <a:r>
              <a:rPr lang="en-US" b="0" baseline="0" dirty="0" smtClean="0">
                <a:latin typeface="Times New Roman" pitchFamily="18" charset="0"/>
                <a:cs typeface="Times New Roman" pitchFamily="18" charset="0"/>
              </a:rPr>
              <a:t>Chronic and hereditary conditions.</a:t>
            </a:r>
          </a:p>
          <a:p>
            <a:pPr marL="171450" indent="-171450">
              <a:buFont typeface="Arial" pitchFamily="34" charset="0"/>
              <a:buChar char="•"/>
            </a:pPr>
            <a:endParaRPr lang="en-US" b="1"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122EE40-6562-4108-B12A-4F9F779875DF}" type="slidenum">
              <a:rPr lang="en-US" smtClean="0"/>
              <a:pPr/>
              <a:t>11</a:t>
            </a:fld>
            <a:endParaRPr lang="en-US"/>
          </a:p>
        </p:txBody>
      </p:sp>
    </p:spTree>
    <p:extLst>
      <p:ext uri="{BB962C8B-B14F-4D97-AF65-F5344CB8AC3E}">
        <p14:creationId xmlns:p14="http://schemas.microsoft.com/office/powerpoint/2010/main" val="19132056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Health Insurance</a:t>
            </a:r>
            <a:r>
              <a:rPr lang="en-US" baseline="0" dirty="0" smtClean="0">
                <a:latin typeface="Times New Roman" pitchFamily="18" charset="0"/>
                <a:cs typeface="Times New Roman" pitchFamily="18" charset="0"/>
              </a:rPr>
              <a:t> payments consist of different methods. They include:</a:t>
            </a:r>
          </a:p>
          <a:p>
            <a:pPr marL="171450" indent="-171450">
              <a:buFont typeface="Arial" pitchFamily="34" charset="0"/>
              <a:buChar char="•"/>
            </a:pPr>
            <a:r>
              <a:rPr lang="en-US" baseline="0" dirty="0" smtClean="0">
                <a:latin typeface="Times New Roman" pitchFamily="18" charset="0"/>
                <a:cs typeface="Times New Roman" pitchFamily="18" charset="0"/>
              </a:rPr>
              <a:t>Per diem/visit payments: This is where payments are made for every day or visit. The amount is pre-determined and is not dependent on the amount of time spent at the healthcare practitioner or amount of services received by the </a:t>
            </a:r>
            <a:r>
              <a:rPr lang="en-US" baseline="0" dirty="0" smtClean="0">
                <a:latin typeface="Times New Roman" pitchFamily="18" charset="0"/>
                <a:cs typeface="Times New Roman" pitchFamily="18" charset="0"/>
              </a:rPr>
              <a:t>patient (</a:t>
            </a:r>
            <a:r>
              <a:rPr lang="en-US" baseline="0" dirty="0" smtClean="0">
                <a:latin typeface="Times New Roman" pitchFamily="18" charset="0"/>
                <a:cs typeface="Times New Roman" pitchFamily="18" charset="0"/>
              </a:rPr>
              <a:t>Green,2018).</a:t>
            </a:r>
          </a:p>
          <a:p>
            <a:pPr marL="171450" indent="-171450">
              <a:buFont typeface="Arial" pitchFamily="34" charset="0"/>
              <a:buChar char="•"/>
            </a:pPr>
            <a:r>
              <a:rPr lang="en-US" baseline="0" dirty="0" smtClean="0">
                <a:latin typeface="Times New Roman" pitchFamily="18" charset="0"/>
                <a:cs typeface="Times New Roman" pitchFamily="18" charset="0"/>
              </a:rPr>
              <a:t>Per case/episode payments: In this case, payments are made for all services received by the patient during one case of care. It can extend to several days or visits.</a:t>
            </a:r>
          </a:p>
          <a:p>
            <a:pPr marL="171450" indent="-171450">
              <a:buFont typeface="Arial" pitchFamily="34" charset="0"/>
              <a:buChar char="•"/>
            </a:pPr>
            <a:r>
              <a:rPr lang="en-US" dirty="0" smtClean="0">
                <a:latin typeface="Times New Roman" pitchFamily="18" charset="0"/>
                <a:cs typeface="Times New Roman" pitchFamily="18" charset="0"/>
              </a:rPr>
              <a:t>Per patient or Capitation payments: These</a:t>
            </a:r>
            <a:r>
              <a:rPr lang="en-US" baseline="0" dirty="0" smtClean="0">
                <a:latin typeface="Times New Roman" pitchFamily="18" charset="0"/>
                <a:cs typeface="Times New Roman" pitchFamily="18" charset="0"/>
              </a:rPr>
              <a:t> are payments for the patient that are fixed and are made monthly.  The amount is not dependent on the number of visits or cost incurred. Payments are made even when no visits are made.</a:t>
            </a:r>
          </a:p>
          <a:p>
            <a:pPr marL="171450" indent="-171450">
              <a:buFont typeface="Arial" pitchFamily="34" charset="0"/>
              <a:buChar char="•"/>
            </a:pPr>
            <a:r>
              <a:rPr lang="en-US" baseline="0" dirty="0" smtClean="0">
                <a:latin typeface="Times New Roman" pitchFamily="18" charset="0"/>
                <a:cs typeface="Times New Roman" pitchFamily="18" charset="0"/>
              </a:rPr>
              <a:t>Free for service Payments: In this case payments are made based on the unit of service rendered. Individual payments are made for visits or services.  </a:t>
            </a:r>
            <a:endParaRPr lang="en-US" dirty="0" smtClean="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122EE40-6562-4108-B12A-4F9F779875DF}" type="slidenum">
              <a:rPr lang="en-US" smtClean="0"/>
              <a:pPr/>
              <a:t>12</a:t>
            </a:fld>
            <a:endParaRPr lang="en-US"/>
          </a:p>
        </p:txBody>
      </p:sp>
    </p:spTree>
    <p:extLst>
      <p:ext uri="{BB962C8B-B14F-4D97-AF65-F5344CB8AC3E}">
        <p14:creationId xmlns:p14="http://schemas.microsoft.com/office/powerpoint/2010/main" val="33459026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A1321EF2-5D4B-42D5-91BC-9E336DF9C000}" type="datetimeFigureOut">
              <a:rPr lang="en-US" smtClean="0"/>
              <a:pPr/>
              <a:t>1/20/2019</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4EFE34DE-B152-476B-B32E-BCFE37C083E9}"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1321EF2-5D4B-42D5-91BC-9E336DF9C000}" type="datetimeFigureOut">
              <a:rPr lang="en-US" smtClean="0"/>
              <a:pPr/>
              <a:t>1/20/2019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FE34DE-B152-476B-B32E-BCFE37C083E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A1321EF2-5D4B-42D5-91BC-9E336DF9C000}" type="datetimeFigureOut">
              <a:rPr lang="en-US" smtClean="0"/>
              <a:pPr/>
              <a:t>1/20/2019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4EFE34DE-B152-476B-B32E-BCFE37C083E9}"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1321EF2-5D4B-42D5-91BC-9E336DF9C000}" type="datetimeFigureOut">
              <a:rPr lang="en-US" smtClean="0"/>
              <a:pPr/>
              <a:t>1/20/2019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FE34DE-B152-476B-B32E-BCFE37C083E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A1321EF2-5D4B-42D5-91BC-9E336DF9C000}" type="datetimeFigureOut">
              <a:rPr lang="en-US" smtClean="0"/>
              <a:pPr/>
              <a:t>1/20/2019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FE34DE-B152-476B-B32E-BCFE37C083E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A1321EF2-5D4B-42D5-91BC-9E336DF9C000}" type="datetimeFigureOut">
              <a:rPr lang="en-US" smtClean="0"/>
              <a:pPr/>
              <a:t>1/20/2019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FE34DE-B152-476B-B32E-BCFE37C083E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321EF2-5D4B-42D5-91BC-9E336DF9C000}" type="datetimeFigureOut">
              <a:rPr lang="en-US" smtClean="0"/>
              <a:pPr/>
              <a:t>1/20/2019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FE34DE-B152-476B-B32E-BCFE37C083E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1321EF2-5D4B-42D5-91BC-9E336DF9C000}" type="datetimeFigureOut">
              <a:rPr lang="en-US" smtClean="0"/>
              <a:pPr/>
              <a:t>1/20/2019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FE34DE-B152-476B-B32E-BCFE37C083E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1321EF2-5D4B-42D5-91BC-9E336DF9C000}" type="datetimeFigureOut">
              <a:rPr lang="en-US" smtClean="0"/>
              <a:pPr/>
              <a:t>1/20/2019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FE34DE-B152-476B-B32E-BCFE37C083E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1321EF2-5D4B-42D5-91BC-9E336DF9C000}" type="datetimeFigureOut">
              <a:rPr lang="en-US" smtClean="0"/>
              <a:pPr/>
              <a:t>1/20/2019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FE34DE-B152-476B-B32E-BCFE37C083E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1321EF2-5D4B-42D5-91BC-9E336DF9C000}" type="datetimeFigureOut">
              <a:rPr lang="en-US" smtClean="0"/>
              <a:pPr/>
              <a:t>1/20/2019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FE34DE-B152-476B-B32E-BCFE37C083E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A1321EF2-5D4B-42D5-91BC-9E336DF9C000}" type="datetimeFigureOut">
              <a:rPr lang="en-US" smtClean="0"/>
              <a:pPr/>
              <a:t>1/20/2019</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4EFE34DE-B152-476B-B32E-BCFE37C083E9}"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1"/>
            <a:ext cx="7543800" cy="1219200"/>
          </a:xfrm>
        </p:spPr>
        <p:txBody>
          <a:bodyPr>
            <a:normAutofit/>
          </a:bodyPr>
          <a:lstStyle/>
          <a:p>
            <a:r>
              <a:rPr lang="en-US" sz="3200" b="1" cap="none" dirty="0" smtClean="0">
                <a:latin typeface="Times New Roman" pitchFamily="18" charset="0"/>
                <a:cs typeface="Times New Roman" pitchFamily="18" charset="0"/>
              </a:rPr>
              <a:t>Health Care Insurance Provider</a:t>
            </a:r>
            <a:endParaRPr lang="en-US" sz="3200" b="1" cap="none" dirty="0">
              <a:latin typeface="Times New Roman" pitchFamily="18" charset="0"/>
              <a:cs typeface="Times New Roman" pitchFamily="18" charset="0"/>
            </a:endParaRPr>
          </a:p>
        </p:txBody>
      </p:sp>
      <p:sp>
        <p:nvSpPr>
          <p:cNvPr id="3" name="Subtitle 2"/>
          <p:cNvSpPr>
            <a:spLocks noGrp="1"/>
          </p:cNvSpPr>
          <p:nvPr>
            <p:ph type="subTitle" idx="1"/>
          </p:nvPr>
        </p:nvSpPr>
        <p:spPr>
          <a:xfrm>
            <a:off x="1371600" y="3657600"/>
            <a:ext cx="6400800" cy="1981200"/>
          </a:xfrm>
        </p:spPr>
        <p:txBody>
          <a:bodyPr>
            <a:normAutofit/>
          </a:bodyPr>
          <a:lstStyle/>
          <a:p>
            <a:pPr algn="ctr"/>
            <a:r>
              <a:rPr lang="en-US" sz="2000" dirty="0" smtClean="0">
                <a:solidFill>
                  <a:schemeClr val="tx1"/>
                </a:solidFill>
                <a:latin typeface="Times New Roman" pitchFamily="18" charset="0"/>
                <a:cs typeface="Times New Roman" pitchFamily="18" charset="0"/>
              </a:rPr>
              <a:t>Student’s Name</a:t>
            </a:r>
          </a:p>
          <a:p>
            <a:pPr algn="ctr"/>
            <a:r>
              <a:rPr lang="en-US" sz="2000" dirty="0" smtClean="0">
                <a:solidFill>
                  <a:schemeClr val="tx1"/>
                </a:solidFill>
                <a:latin typeface="Times New Roman" pitchFamily="18" charset="0"/>
                <a:cs typeface="Times New Roman" pitchFamily="18" charset="0"/>
              </a:rPr>
              <a:t>Institution Affiliation</a:t>
            </a:r>
            <a:endParaRPr lang="en-US" sz="20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1683597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868362"/>
          </a:xfrm>
        </p:spPr>
        <p:txBody>
          <a:bodyPr>
            <a:normAutofit/>
          </a:bodyPr>
          <a:lstStyle/>
          <a:p>
            <a:r>
              <a:rPr lang="en-US" sz="3200" b="1" dirty="0" smtClean="0">
                <a:latin typeface="Times New Roman" pitchFamily="18" charset="0"/>
                <a:cs typeface="Times New Roman" pitchFamily="18" charset="0"/>
              </a:rPr>
              <a:t>Introduction</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304800" y="1371600"/>
            <a:ext cx="7696200" cy="4724400"/>
          </a:xfrm>
        </p:spPr>
        <p:txBody>
          <a:bodyPr>
            <a:noAutofit/>
          </a:bodyPr>
          <a:lstStyle/>
          <a:p>
            <a:pPr>
              <a:lnSpc>
                <a:spcPct val="200000"/>
              </a:lnSpc>
              <a:buFont typeface="Wingdings" pitchFamily="2" charset="2"/>
              <a:buChar char="Ø"/>
            </a:pPr>
            <a:r>
              <a:rPr lang="en-US" sz="2000" dirty="0" smtClean="0">
                <a:latin typeface="Times New Roman" pitchFamily="18" charset="0"/>
                <a:cs typeface="Times New Roman" pitchFamily="18" charset="0"/>
              </a:rPr>
              <a:t>Health Insurance protects individuals to in health care.</a:t>
            </a:r>
          </a:p>
          <a:p>
            <a:pPr>
              <a:lnSpc>
                <a:spcPct val="200000"/>
              </a:lnSpc>
              <a:buFont typeface="Wingdings" pitchFamily="2" charset="2"/>
              <a:buChar char="Ø"/>
            </a:pPr>
            <a:r>
              <a:rPr lang="en-US" sz="2000" b="0" baseline="0" dirty="0" smtClean="0">
                <a:latin typeface="Times New Roman" pitchFamily="18" charset="0"/>
                <a:cs typeface="Times New Roman" pitchFamily="18" charset="0"/>
              </a:rPr>
              <a:t>Benefits health insurance include:</a:t>
            </a:r>
          </a:p>
          <a:p>
            <a:pPr lvl="1">
              <a:lnSpc>
                <a:spcPct val="200000"/>
              </a:lnSpc>
              <a:buFont typeface="Wingdings" pitchFamily="2" charset="2"/>
              <a:buChar char="Ø"/>
            </a:pPr>
            <a:r>
              <a:rPr lang="en-US" sz="2000" b="0" baseline="0" dirty="0" smtClean="0">
                <a:latin typeface="Times New Roman" pitchFamily="18" charset="0"/>
                <a:cs typeface="Times New Roman" pitchFamily="18" charset="0"/>
              </a:rPr>
              <a:t>Reduced cost of </a:t>
            </a:r>
            <a:r>
              <a:rPr lang="en-US" sz="2000" b="0" baseline="0" dirty="0" smtClean="0">
                <a:latin typeface="Times New Roman" pitchFamily="18" charset="0"/>
                <a:cs typeface="Times New Roman" pitchFamily="18" charset="0"/>
              </a:rPr>
              <a:t>operation,</a:t>
            </a:r>
          </a:p>
          <a:p>
            <a:pPr lvl="1">
              <a:lnSpc>
                <a:spcPct val="200000"/>
              </a:lnSpc>
              <a:buFont typeface="Wingdings" pitchFamily="2" charset="2"/>
              <a:buChar char="Ø"/>
            </a:pPr>
            <a:r>
              <a:rPr lang="en-US" sz="2000" b="0" baseline="0" dirty="0" smtClean="0">
                <a:latin typeface="Times New Roman" pitchFamily="18" charset="0"/>
                <a:cs typeface="Times New Roman" pitchFamily="18" charset="0"/>
              </a:rPr>
              <a:t>Improved </a:t>
            </a:r>
            <a:r>
              <a:rPr lang="en-US" sz="2000" b="0" baseline="0" dirty="0" smtClean="0">
                <a:latin typeface="Times New Roman" pitchFamily="18" charset="0"/>
                <a:cs typeface="Times New Roman" pitchFamily="18" charset="0"/>
              </a:rPr>
              <a:t>employee morale and </a:t>
            </a:r>
            <a:r>
              <a:rPr lang="en-US" sz="2000" b="0" baseline="0" dirty="0" smtClean="0">
                <a:latin typeface="Times New Roman" pitchFamily="18" charset="0"/>
                <a:cs typeface="Times New Roman" pitchFamily="18" charset="0"/>
              </a:rPr>
              <a:t>productivity</a:t>
            </a:r>
            <a:r>
              <a:rPr lang="en-US" sz="2000" b="0" dirty="0" smtClean="0">
                <a:latin typeface="Times New Roman" pitchFamily="18" charset="0"/>
                <a:cs typeface="Times New Roman" pitchFamily="18" charset="0"/>
              </a:rPr>
              <a:t> and</a:t>
            </a:r>
            <a:endParaRPr lang="en-US" sz="2000" b="0" baseline="0" dirty="0" smtClean="0">
              <a:latin typeface="Times New Roman" pitchFamily="18" charset="0"/>
              <a:cs typeface="Times New Roman" pitchFamily="18" charset="0"/>
            </a:endParaRPr>
          </a:p>
          <a:p>
            <a:pPr lvl="1">
              <a:lnSpc>
                <a:spcPct val="200000"/>
              </a:lnSpc>
              <a:buFont typeface="Wingdings" pitchFamily="2" charset="2"/>
              <a:buChar char="Ø"/>
            </a:pPr>
            <a:r>
              <a:rPr lang="en-US" sz="2000" b="0" baseline="0" dirty="0" smtClean="0">
                <a:latin typeface="Times New Roman" pitchFamily="18" charset="0"/>
                <a:cs typeface="Times New Roman" pitchFamily="18" charset="0"/>
              </a:rPr>
              <a:t>Lower </a:t>
            </a:r>
            <a:r>
              <a:rPr lang="en-US" sz="2000" b="0" baseline="0" dirty="0" smtClean="0">
                <a:latin typeface="Times New Roman" pitchFamily="18" charset="0"/>
                <a:cs typeface="Times New Roman" pitchFamily="18" charset="0"/>
              </a:rPr>
              <a:t>insurance </a:t>
            </a:r>
            <a:r>
              <a:rPr lang="en-US" sz="2000" b="0" baseline="0" dirty="0" smtClean="0">
                <a:latin typeface="Times New Roman" pitchFamily="18" charset="0"/>
                <a:cs typeface="Times New Roman" pitchFamily="18" charset="0"/>
              </a:rPr>
              <a:t>costs.</a:t>
            </a:r>
            <a:endParaRPr lang="en-US" sz="2000" b="0" baseline="0" dirty="0" smtClean="0">
              <a:latin typeface="Times New Roman" pitchFamily="18" charset="0"/>
              <a:cs typeface="Times New Roman" pitchFamily="18" charset="0"/>
            </a:endParaRPr>
          </a:p>
          <a:p>
            <a:pPr lvl="1">
              <a:lnSpc>
                <a:spcPct val="200000"/>
              </a:lnSpc>
            </a:pPr>
            <a:endParaRPr lang="en-US" sz="2000" b="0" baseline="0" dirty="0" smtClean="0">
              <a:latin typeface="Times New Roman" pitchFamily="18" charset="0"/>
              <a:cs typeface="Times New Roman" pitchFamily="18" charset="0"/>
            </a:endParaRPr>
          </a:p>
          <a:p>
            <a:pPr lvl="1">
              <a:lnSpc>
                <a:spcPct val="200000"/>
              </a:lnSpc>
            </a:pPr>
            <a:endParaRPr lang="en-US" sz="2000" b="0" baseline="0" dirty="0" smtClean="0">
              <a:latin typeface="Times New Roman" pitchFamily="18" charset="0"/>
              <a:cs typeface="Times New Roman" pitchFamily="18" charset="0"/>
            </a:endParaRPr>
          </a:p>
          <a:p>
            <a:pPr lvl="1">
              <a:lnSpc>
                <a:spcPct val="200000"/>
              </a:lnSpc>
            </a:pPr>
            <a:endParaRPr lang="en-US" sz="2000" b="0" baseline="0" dirty="0" smtClean="0">
              <a:latin typeface="Times New Roman" pitchFamily="18" charset="0"/>
              <a:cs typeface="Times New Roman" pitchFamily="18" charset="0"/>
            </a:endParaRPr>
          </a:p>
          <a:p>
            <a:pPr>
              <a:lnSpc>
                <a:spcPct val="200000"/>
              </a:lnSpc>
            </a:pPr>
            <a:endParaRPr lang="en-US" sz="2000" dirty="0" smtClean="0">
              <a:latin typeface="Times New Roman" pitchFamily="18" charset="0"/>
              <a:cs typeface="Times New Roman" pitchFamily="18" charset="0"/>
            </a:endParaRPr>
          </a:p>
          <a:p>
            <a:pPr marL="0" indent="0">
              <a:lnSpc>
                <a:spcPct val="200000"/>
              </a:lnSpc>
              <a:buNone/>
            </a:pPr>
            <a:endParaRPr lang="en-US" sz="20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8060160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latin typeface="Times New Roman" pitchFamily="18" charset="0"/>
                <a:cs typeface="Times New Roman" pitchFamily="18" charset="0"/>
              </a:rPr>
              <a:t>Health Insurance in Saudi Arabia</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200000"/>
              </a:lnSpc>
              <a:buFont typeface="Wingdings" pitchFamily="2" charset="2"/>
              <a:buChar char="Ø"/>
            </a:pPr>
            <a:r>
              <a:rPr lang="en-US" sz="2000" dirty="0" smtClean="0">
                <a:latin typeface="Times New Roman" pitchFamily="18" charset="0"/>
                <a:cs typeface="Times New Roman" pitchFamily="18" charset="0"/>
              </a:rPr>
              <a:t>H</a:t>
            </a:r>
            <a:r>
              <a:rPr lang="en-US" sz="2000" baseline="0" dirty="0" smtClean="0">
                <a:latin typeface="Times New Roman" pitchFamily="18" charset="0"/>
                <a:cs typeface="Times New Roman" pitchFamily="18" charset="0"/>
              </a:rPr>
              <a:t>ealthcare </a:t>
            </a:r>
            <a:r>
              <a:rPr lang="en-US" sz="2000" baseline="0" dirty="0" smtClean="0">
                <a:latin typeface="Times New Roman" pitchFamily="18" charset="0"/>
                <a:cs typeface="Times New Roman" pitchFamily="18" charset="0"/>
              </a:rPr>
              <a:t>system is highly </a:t>
            </a:r>
            <a:r>
              <a:rPr lang="en-US" sz="2000" baseline="0" dirty="0" smtClean="0">
                <a:latin typeface="Times New Roman" pitchFamily="18" charset="0"/>
                <a:cs typeface="Times New Roman" pitchFamily="18" charset="0"/>
              </a:rPr>
              <a:t>regulated. </a:t>
            </a:r>
            <a:endParaRPr lang="en-US" sz="2000" baseline="0" dirty="0" smtClean="0">
              <a:latin typeface="Times New Roman" pitchFamily="18" charset="0"/>
              <a:cs typeface="Times New Roman" pitchFamily="18" charset="0"/>
            </a:endParaRPr>
          </a:p>
          <a:p>
            <a:pPr>
              <a:lnSpc>
                <a:spcPct val="200000"/>
              </a:lnSpc>
              <a:buFont typeface="Wingdings" pitchFamily="2" charset="2"/>
              <a:buChar char="Ø"/>
            </a:pPr>
            <a:r>
              <a:rPr lang="en-US" sz="2000" dirty="0" smtClean="0">
                <a:latin typeface="Times New Roman" pitchFamily="18" charset="0"/>
                <a:cs typeface="Times New Roman" pitchFamily="18" charset="0"/>
              </a:rPr>
              <a:t>C</a:t>
            </a:r>
            <a:r>
              <a:rPr lang="en-US" sz="2000" baseline="0" dirty="0" smtClean="0">
                <a:latin typeface="Times New Roman" pitchFamily="18" charset="0"/>
                <a:cs typeface="Times New Roman" pitchFamily="18" charset="0"/>
              </a:rPr>
              <a:t>itizens and non-citizens are considered in the</a:t>
            </a:r>
            <a:r>
              <a:rPr lang="en-US" sz="2000" dirty="0" smtClean="0">
                <a:latin typeface="Times New Roman" pitchFamily="18" charset="0"/>
                <a:cs typeface="Times New Roman" pitchFamily="18" charset="0"/>
              </a:rPr>
              <a:t> system.</a:t>
            </a:r>
            <a:endParaRPr lang="en-US" sz="2000" baseline="0" dirty="0" smtClean="0">
              <a:latin typeface="Times New Roman" pitchFamily="18" charset="0"/>
              <a:cs typeface="Times New Roman" pitchFamily="18" charset="0"/>
            </a:endParaRPr>
          </a:p>
          <a:p>
            <a:pPr>
              <a:lnSpc>
                <a:spcPct val="200000"/>
              </a:lnSpc>
              <a:buFont typeface="Wingdings" pitchFamily="2" charset="2"/>
              <a:buChar char="Ø"/>
            </a:pPr>
            <a:r>
              <a:rPr lang="en-US" sz="2000" dirty="0" smtClean="0">
                <a:latin typeface="Times New Roman" pitchFamily="18" charset="0"/>
                <a:cs typeface="Times New Roman" pitchFamily="18" charset="0"/>
              </a:rPr>
              <a:t>E</a:t>
            </a:r>
            <a:r>
              <a:rPr lang="en-US" sz="2000" baseline="0" dirty="0" smtClean="0">
                <a:latin typeface="Times New Roman" pitchFamily="18" charset="0"/>
                <a:cs typeface="Times New Roman" pitchFamily="18" charset="0"/>
              </a:rPr>
              <a:t>mployers  provide certain health insurance to</a:t>
            </a:r>
            <a:r>
              <a:rPr lang="en-US" sz="2000" dirty="0" smtClean="0">
                <a:latin typeface="Times New Roman" pitchFamily="18" charset="0"/>
                <a:cs typeface="Times New Roman" pitchFamily="18" charset="0"/>
              </a:rPr>
              <a:t> expatriates.</a:t>
            </a:r>
            <a:endParaRPr lang="en-US" sz="2000" baseline="0" dirty="0" smtClean="0">
              <a:latin typeface="Times New Roman" pitchFamily="18" charset="0"/>
              <a:cs typeface="Times New Roman" pitchFamily="18" charset="0"/>
            </a:endParaRPr>
          </a:p>
          <a:p>
            <a:pPr marL="0" indent="0">
              <a:lnSpc>
                <a:spcPct val="200000"/>
              </a:lnSpc>
              <a:buNone/>
            </a:pP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8848158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011362"/>
          </a:xfrm>
        </p:spPr>
        <p:txBody>
          <a:bodyPr>
            <a:noAutofit/>
          </a:bodyPr>
          <a:lstStyle/>
          <a:p>
            <a:r>
              <a:rPr lang="en-US" sz="3200" b="1" dirty="0" smtClean="0">
                <a:solidFill>
                  <a:schemeClr val="accent1">
                    <a:lumMod val="60000"/>
                    <a:lumOff val="40000"/>
                  </a:schemeClr>
                </a:solidFill>
                <a:latin typeface="Times New Roman" pitchFamily="18" charset="0"/>
                <a:cs typeface="Times New Roman" pitchFamily="18" charset="0"/>
              </a:rPr>
              <a:t>Similarities and Differences Between Health Insurance in Saudi Arabia, Australia and Switzerland</a:t>
            </a:r>
            <a:endParaRPr lang="en-US" sz="3200" b="1" dirty="0">
              <a:solidFill>
                <a:schemeClr val="accent1">
                  <a:lumMod val="60000"/>
                  <a:lumOff val="40000"/>
                </a:schemeClr>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2362200"/>
            <a:ext cx="8229600" cy="4267200"/>
          </a:xfrm>
        </p:spPr>
        <p:txBody>
          <a:bodyPr>
            <a:normAutofit/>
          </a:bodyPr>
          <a:lstStyle/>
          <a:p>
            <a:pPr marL="137160" indent="0">
              <a:lnSpc>
                <a:spcPct val="200000"/>
              </a:lnSpc>
              <a:buNone/>
            </a:pPr>
            <a:r>
              <a:rPr lang="en-US" sz="2000" dirty="0" smtClean="0">
                <a:latin typeface="Times New Roman" pitchFamily="18" charset="0"/>
                <a:cs typeface="Times New Roman" pitchFamily="18" charset="0"/>
              </a:rPr>
              <a:t>In </a:t>
            </a:r>
            <a:r>
              <a:rPr lang="en-US" sz="2000" b="0" baseline="0" dirty="0" smtClean="0">
                <a:latin typeface="Times New Roman" pitchFamily="18" charset="0"/>
                <a:cs typeface="Times New Roman" pitchFamily="18" charset="0"/>
              </a:rPr>
              <a:t>Saudi Arabia;</a:t>
            </a:r>
            <a:r>
              <a:rPr lang="en-US" sz="2000" b="0" dirty="0" smtClean="0">
                <a:latin typeface="Times New Roman" pitchFamily="18" charset="0"/>
                <a:cs typeface="Times New Roman" pitchFamily="18" charset="0"/>
              </a:rPr>
              <a:t> </a:t>
            </a:r>
          </a:p>
          <a:p>
            <a:pPr>
              <a:lnSpc>
                <a:spcPct val="200000"/>
              </a:lnSpc>
              <a:buFont typeface="Wingdings" pitchFamily="2" charset="2"/>
              <a:buChar char="Ø"/>
            </a:pPr>
            <a:r>
              <a:rPr lang="en-US" sz="2000" b="0" dirty="0" smtClean="0">
                <a:latin typeface="Times New Roman" pitchFamily="18" charset="0"/>
                <a:cs typeface="Times New Roman" pitchFamily="18" charset="0"/>
              </a:rPr>
              <a:t>H</a:t>
            </a:r>
            <a:r>
              <a:rPr lang="en-US" sz="2000" b="0" baseline="0" dirty="0" smtClean="0">
                <a:latin typeface="Times New Roman" pitchFamily="18" charset="0"/>
                <a:cs typeface="Times New Roman" pitchFamily="18" charset="0"/>
              </a:rPr>
              <a:t>ealth </a:t>
            </a:r>
            <a:r>
              <a:rPr lang="en-US" sz="2000" b="0" baseline="0" dirty="0" smtClean="0">
                <a:latin typeface="Times New Roman" pitchFamily="18" charset="0"/>
                <a:cs typeface="Times New Roman" pitchFamily="18" charset="0"/>
              </a:rPr>
              <a:t>care system is government based </a:t>
            </a:r>
            <a:r>
              <a:rPr lang="en-US" sz="2000" b="0" baseline="0" dirty="0" smtClean="0">
                <a:latin typeface="Times New Roman" pitchFamily="18" charset="0"/>
                <a:cs typeface="Times New Roman" pitchFamily="18" charset="0"/>
              </a:rPr>
              <a:t>. </a:t>
            </a:r>
            <a:endParaRPr lang="en-US" sz="2000" b="0" baseline="0" dirty="0" smtClean="0">
              <a:latin typeface="Times New Roman" pitchFamily="18" charset="0"/>
              <a:cs typeface="Times New Roman" pitchFamily="18" charset="0"/>
            </a:endParaRPr>
          </a:p>
          <a:p>
            <a:pPr>
              <a:lnSpc>
                <a:spcPct val="200000"/>
              </a:lnSpc>
              <a:buFont typeface="Wingdings" pitchFamily="2" charset="2"/>
              <a:buChar char="Ø"/>
            </a:pPr>
            <a:r>
              <a:rPr lang="en-US" sz="2000" dirty="0" smtClean="0">
                <a:latin typeface="Times New Roman" pitchFamily="18" charset="0"/>
                <a:cs typeface="Times New Roman" pitchFamily="18" charset="0"/>
              </a:rPr>
              <a:t>Government makes </a:t>
            </a:r>
            <a:r>
              <a:rPr lang="en-US" sz="2000" b="0" baseline="0" dirty="0" smtClean="0">
                <a:latin typeface="Times New Roman" pitchFamily="18" charset="0"/>
                <a:cs typeface="Times New Roman" pitchFamily="18" charset="0"/>
              </a:rPr>
              <a:t>healthcare policies.</a:t>
            </a:r>
          </a:p>
          <a:p>
            <a:pPr>
              <a:lnSpc>
                <a:spcPct val="200000"/>
              </a:lnSpc>
              <a:buFont typeface="Wingdings" pitchFamily="2" charset="2"/>
              <a:buChar char="Ø"/>
            </a:pPr>
            <a:r>
              <a:rPr lang="en-US" sz="2000" dirty="0" smtClean="0">
                <a:latin typeface="Times New Roman" pitchFamily="18" charset="0"/>
                <a:cs typeface="Times New Roman" pitchFamily="18" charset="0"/>
              </a:rPr>
              <a:t>G</a:t>
            </a:r>
            <a:r>
              <a:rPr lang="en-US" sz="2000" b="0" baseline="0" dirty="0" smtClean="0">
                <a:latin typeface="Times New Roman" pitchFamily="18" charset="0"/>
                <a:cs typeface="Times New Roman" pitchFamily="18" charset="0"/>
              </a:rPr>
              <a:t>overnment</a:t>
            </a:r>
            <a:r>
              <a:rPr lang="en-US" sz="2000" b="0" dirty="0" smtClean="0">
                <a:latin typeface="Times New Roman" pitchFamily="18" charset="0"/>
                <a:cs typeface="Times New Roman" pitchFamily="18" charset="0"/>
              </a:rPr>
              <a:t> funds majority of the services.</a:t>
            </a:r>
            <a:endParaRPr lang="en-US" sz="2000" b="0" baseline="0" dirty="0" smtClean="0">
              <a:latin typeface="Times New Roman" pitchFamily="18" charset="0"/>
              <a:cs typeface="Times New Roman" pitchFamily="18" charset="0"/>
            </a:endParaRPr>
          </a:p>
          <a:p>
            <a:pPr>
              <a:lnSpc>
                <a:spcPct val="200000"/>
              </a:lnSpc>
            </a:pPr>
            <a:endParaRPr lang="en-US" sz="2000" dirty="0"/>
          </a:p>
        </p:txBody>
      </p:sp>
    </p:spTree>
    <p:extLst>
      <p:ext uri="{BB962C8B-B14F-4D97-AF65-F5344CB8AC3E}">
        <p14:creationId xmlns:p14="http://schemas.microsoft.com/office/powerpoint/2010/main" val="38983425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163762"/>
          </a:xfrm>
        </p:spPr>
        <p:txBody>
          <a:bodyPr>
            <a:noAutofit/>
          </a:bodyPr>
          <a:lstStyle/>
          <a:p>
            <a:r>
              <a:rPr lang="en-US" sz="3200" b="1" dirty="0" smtClean="0">
                <a:latin typeface="Times New Roman" pitchFamily="18" charset="0"/>
                <a:cs typeface="Times New Roman" pitchFamily="18" charset="0"/>
              </a:rPr>
              <a:t>Similarities and Differences Between Health Insurance in Saudi Arabia, Australia and Switzerland</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2514600"/>
            <a:ext cx="7467600" cy="3886200"/>
          </a:xfrm>
        </p:spPr>
        <p:txBody>
          <a:bodyPr>
            <a:normAutofit/>
          </a:bodyPr>
          <a:lstStyle/>
          <a:p>
            <a:pPr marL="137160" indent="0">
              <a:lnSpc>
                <a:spcPct val="200000"/>
              </a:lnSpc>
              <a:buNone/>
            </a:pPr>
            <a:r>
              <a:rPr lang="en-US" sz="2000" dirty="0" smtClean="0">
                <a:latin typeface="Times New Roman" pitchFamily="18" charset="0"/>
                <a:cs typeface="Times New Roman" pitchFamily="18" charset="0"/>
              </a:rPr>
              <a:t>In Australia;</a:t>
            </a:r>
          </a:p>
          <a:p>
            <a:pPr>
              <a:lnSpc>
                <a:spcPct val="200000"/>
              </a:lnSpc>
              <a:buFont typeface="Wingdings" pitchFamily="2" charset="2"/>
              <a:buChar char="Ø"/>
            </a:pPr>
            <a:r>
              <a:rPr lang="en-US" sz="2000" dirty="0" smtClean="0">
                <a:latin typeface="Times New Roman" pitchFamily="18" charset="0"/>
                <a:cs typeface="Times New Roman" pitchFamily="18" charset="0"/>
              </a:rPr>
              <a:t>Government </a:t>
            </a:r>
            <a:r>
              <a:rPr lang="en-US" sz="2000" dirty="0" smtClean="0">
                <a:latin typeface="Times New Roman" pitchFamily="18" charset="0"/>
                <a:cs typeface="Times New Roman" pitchFamily="18" charset="0"/>
              </a:rPr>
              <a:t>funds 70% to health insurance </a:t>
            </a:r>
            <a:r>
              <a:rPr lang="en-US" sz="2000" dirty="0" smtClean="0">
                <a:latin typeface="Times New Roman" pitchFamily="18" charset="0"/>
                <a:cs typeface="Times New Roman" pitchFamily="18" charset="0"/>
              </a:rPr>
              <a:t>cover.</a:t>
            </a:r>
            <a:endParaRPr lang="en-US" sz="2000" dirty="0" smtClean="0">
              <a:latin typeface="Times New Roman" pitchFamily="18" charset="0"/>
              <a:cs typeface="Times New Roman" pitchFamily="18" charset="0"/>
            </a:endParaRPr>
          </a:p>
          <a:p>
            <a:pPr>
              <a:lnSpc>
                <a:spcPct val="200000"/>
              </a:lnSpc>
              <a:buFont typeface="Wingdings" pitchFamily="2" charset="2"/>
              <a:buChar char="Ø"/>
            </a:pPr>
            <a:r>
              <a:rPr lang="en-US" sz="2000" dirty="0" smtClean="0">
                <a:latin typeface="Times New Roman" pitchFamily="18" charset="0"/>
                <a:cs typeface="Times New Roman" pitchFamily="18" charset="0"/>
              </a:rPr>
              <a:t>Tax revenue and private insurance give 30%.</a:t>
            </a:r>
          </a:p>
          <a:p>
            <a:pPr>
              <a:lnSpc>
                <a:spcPct val="200000"/>
              </a:lnSpc>
              <a:buFont typeface="Wingdings" pitchFamily="2" charset="2"/>
              <a:buChar char="Ø"/>
            </a:pPr>
            <a:r>
              <a:rPr lang="en-US" sz="2000" dirty="0" smtClean="0">
                <a:latin typeface="Times New Roman" pitchFamily="18" charset="0"/>
                <a:cs typeface="Times New Roman" pitchFamily="18" charset="0"/>
              </a:rPr>
              <a:t>The </a:t>
            </a:r>
            <a:r>
              <a:rPr lang="en-US" sz="2000" dirty="0" smtClean="0">
                <a:latin typeface="Times New Roman" pitchFamily="18" charset="0"/>
                <a:cs typeface="Times New Roman" pitchFamily="18" charset="0"/>
              </a:rPr>
              <a:t>Federal government makes </a:t>
            </a:r>
            <a:r>
              <a:rPr lang="en-US" sz="2000" dirty="0" smtClean="0">
                <a:latin typeface="Times New Roman" pitchFamily="18" charset="0"/>
                <a:cs typeface="Times New Roman" pitchFamily="18" charset="0"/>
              </a:rPr>
              <a:t>policies. </a:t>
            </a:r>
            <a:endParaRPr lang="en-US" sz="2000" dirty="0" smtClean="0">
              <a:latin typeface="Times New Roman" pitchFamily="18" charset="0"/>
              <a:cs typeface="Times New Roman" pitchFamily="18" charset="0"/>
            </a:endParaRPr>
          </a:p>
          <a:p>
            <a:pPr>
              <a:lnSpc>
                <a:spcPct val="200000"/>
              </a:lnSpc>
              <a:buFont typeface="Wingdings" pitchFamily="2" charset="2"/>
              <a:buChar char="Ø"/>
            </a:pPr>
            <a:r>
              <a:rPr lang="en-US" sz="2000" dirty="0" smtClean="0">
                <a:latin typeface="Times New Roman" pitchFamily="18" charset="0"/>
                <a:cs typeface="Times New Roman" pitchFamily="18" charset="0"/>
              </a:rPr>
              <a:t>State and territorial governments implement the policies. </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9245295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58962"/>
          </a:xfrm>
        </p:spPr>
        <p:txBody>
          <a:bodyPr>
            <a:normAutofit/>
          </a:bodyPr>
          <a:lstStyle/>
          <a:p>
            <a:r>
              <a:rPr lang="en-US" sz="3200" b="1" dirty="0" smtClean="0">
                <a:solidFill>
                  <a:schemeClr val="accent1">
                    <a:lumMod val="60000"/>
                    <a:lumOff val="40000"/>
                  </a:schemeClr>
                </a:solidFill>
                <a:latin typeface="Times New Roman" pitchFamily="18" charset="0"/>
                <a:cs typeface="Times New Roman" pitchFamily="18" charset="0"/>
              </a:rPr>
              <a:t>Similarities and Differences Between Health Insurance </a:t>
            </a:r>
            <a:endParaRPr lang="en-US" sz="3200" dirty="0">
              <a:solidFill>
                <a:schemeClr val="accent1">
                  <a:lumMod val="60000"/>
                  <a:lumOff val="40000"/>
                </a:schemeClr>
              </a:solidFill>
            </a:endParaRPr>
          </a:p>
        </p:txBody>
      </p:sp>
      <p:sp>
        <p:nvSpPr>
          <p:cNvPr id="3" name="Content Placeholder 2"/>
          <p:cNvSpPr>
            <a:spLocks noGrp="1"/>
          </p:cNvSpPr>
          <p:nvPr>
            <p:ph idx="1"/>
          </p:nvPr>
        </p:nvSpPr>
        <p:spPr>
          <a:xfrm>
            <a:off x="457200" y="2286000"/>
            <a:ext cx="6858000" cy="4343400"/>
          </a:xfrm>
        </p:spPr>
        <p:txBody>
          <a:bodyPr>
            <a:normAutofit/>
          </a:bodyPr>
          <a:lstStyle/>
          <a:p>
            <a:pPr marL="137160" indent="0">
              <a:lnSpc>
                <a:spcPct val="200000"/>
              </a:lnSpc>
              <a:buNone/>
            </a:pPr>
            <a:r>
              <a:rPr lang="en-US" sz="2000" dirty="0" smtClean="0"/>
              <a:t>In</a:t>
            </a:r>
            <a:r>
              <a:rPr lang="en-US" sz="2000" baseline="0" dirty="0" smtClean="0"/>
              <a:t> Switzerland;</a:t>
            </a:r>
          </a:p>
          <a:p>
            <a:pPr>
              <a:lnSpc>
                <a:spcPct val="200000"/>
              </a:lnSpc>
              <a:buFont typeface="Wingdings" pitchFamily="2" charset="2"/>
              <a:buChar char="Ø"/>
            </a:pPr>
            <a:r>
              <a:rPr lang="en-US" sz="2000" dirty="0"/>
              <a:t>T</a:t>
            </a:r>
            <a:r>
              <a:rPr lang="en-US" sz="2000" baseline="0" dirty="0" smtClean="0"/>
              <a:t>he </a:t>
            </a:r>
            <a:r>
              <a:rPr lang="en-US" sz="2000" baseline="0" dirty="0" smtClean="0"/>
              <a:t>government </a:t>
            </a:r>
            <a:r>
              <a:rPr lang="en-US" sz="2000" dirty="0" smtClean="0"/>
              <a:t>makes </a:t>
            </a:r>
            <a:r>
              <a:rPr lang="en-US" sz="2000" baseline="0" dirty="0" smtClean="0"/>
              <a:t>health</a:t>
            </a:r>
            <a:r>
              <a:rPr lang="en-US" sz="2000" dirty="0" smtClean="0"/>
              <a:t> care</a:t>
            </a:r>
            <a:r>
              <a:rPr lang="en-US" sz="2000" baseline="0" dirty="0" smtClean="0"/>
              <a:t> </a:t>
            </a:r>
            <a:r>
              <a:rPr lang="en-US" sz="2000" baseline="0" dirty="0" smtClean="0"/>
              <a:t>policies. </a:t>
            </a:r>
            <a:endParaRPr lang="en-US" sz="2000" baseline="0" dirty="0" smtClean="0"/>
          </a:p>
          <a:p>
            <a:pPr>
              <a:lnSpc>
                <a:spcPct val="200000"/>
              </a:lnSpc>
              <a:buFont typeface="Wingdings" pitchFamily="2" charset="2"/>
              <a:buChar char="Ø"/>
            </a:pPr>
            <a:r>
              <a:rPr lang="en-US" sz="2000" dirty="0" smtClean="0"/>
              <a:t>P</a:t>
            </a:r>
            <a:r>
              <a:rPr lang="en-US" sz="2000" baseline="0" dirty="0" smtClean="0"/>
              <a:t>rivate players provide</a:t>
            </a:r>
            <a:r>
              <a:rPr lang="en-US" sz="2000" dirty="0" smtClean="0"/>
              <a:t> </a:t>
            </a:r>
            <a:r>
              <a:rPr lang="en-US" sz="2000" baseline="0" dirty="0" smtClean="0"/>
              <a:t> insurance services.</a:t>
            </a:r>
          </a:p>
          <a:p>
            <a:pPr>
              <a:lnSpc>
                <a:spcPct val="200000"/>
              </a:lnSpc>
            </a:pPr>
            <a:endParaRPr lang="en-US" sz="2000" baseline="0" dirty="0" smtClean="0"/>
          </a:p>
          <a:p>
            <a:pPr>
              <a:lnSpc>
                <a:spcPct val="200000"/>
              </a:lnSpc>
            </a:pP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27768906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0"/>
            <a:ext cx="7543800" cy="990599"/>
          </a:xfrm>
        </p:spPr>
        <p:txBody>
          <a:bodyPr>
            <a:normAutofit/>
          </a:bodyPr>
          <a:lstStyle/>
          <a:p>
            <a:r>
              <a:rPr lang="en-US" sz="3200" b="1" cap="none" dirty="0" smtClean="0">
                <a:solidFill>
                  <a:schemeClr val="accent1">
                    <a:lumMod val="60000"/>
                    <a:lumOff val="40000"/>
                  </a:schemeClr>
                </a:solidFill>
                <a:latin typeface="Times New Roman" pitchFamily="18" charset="0"/>
                <a:cs typeface="Times New Roman" pitchFamily="18" charset="0"/>
              </a:rPr>
              <a:t>Similarities and Differences Between Health Insurance </a:t>
            </a:r>
            <a:endParaRPr lang="en-US" sz="3200" cap="none" dirty="0">
              <a:solidFill>
                <a:schemeClr val="accent1">
                  <a:lumMod val="60000"/>
                  <a:lumOff val="40000"/>
                </a:schemeClr>
              </a:solidFill>
            </a:endParaRPr>
          </a:p>
        </p:txBody>
      </p:sp>
      <p:sp>
        <p:nvSpPr>
          <p:cNvPr id="3" name="Subtitle 2"/>
          <p:cNvSpPr>
            <a:spLocks noGrp="1"/>
          </p:cNvSpPr>
          <p:nvPr>
            <p:ph type="subTitle" idx="1"/>
          </p:nvPr>
        </p:nvSpPr>
        <p:spPr>
          <a:xfrm>
            <a:off x="304800" y="1371600"/>
            <a:ext cx="7848600" cy="4724400"/>
          </a:xfrm>
        </p:spPr>
        <p:txBody>
          <a:bodyPr>
            <a:normAutofit/>
          </a:bodyPr>
          <a:lstStyle/>
          <a:p>
            <a:pPr algn="l">
              <a:lnSpc>
                <a:spcPct val="200000"/>
              </a:lnSpc>
            </a:pPr>
            <a:r>
              <a:rPr lang="en-US" sz="2000" dirty="0" smtClean="0">
                <a:solidFill>
                  <a:schemeClr val="tx1"/>
                </a:solidFill>
                <a:latin typeface="Times New Roman" pitchFamily="18" charset="0"/>
                <a:cs typeface="Times New Roman" pitchFamily="18" charset="0"/>
              </a:rPr>
              <a:t>In Saudi Arabia and Australia;</a:t>
            </a:r>
          </a:p>
          <a:p>
            <a:pPr marL="342900" indent="-342900" algn="l">
              <a:lnSpc>
                <a:spcPct val="200000"/>
              </a:lnSpc>
              <a:buFont typeface="Wingdings" pitchFamily="2" charset="2"/>
              <a:buChar char="Ø"/>
            </a:pPr>
            <a:r>
              <a:rPr lang="en-US" sz="2000" dirty="0" smtClean="0">
                <a:solidFill>
                  <a:schemeClr val="tx1"/>
                </a:solidFill>
                <a:latin typeface="Times New Roman" pitchFamily="18" charset="0"/>
                <a:cs typeface="Times New Roman" pitchFamily="18" charset="0"/>
              </a:rPr>
              <a:t>Policy </a:t>
            </a:r>
            <a:r>
              <a:rPr lang="en-US" sz="2000" dirty="0" smtClean="0">
                <a:solidFill>
                  <a:schemeClr val="tx1"/>
                </a:solidFill>
                <a:latin typeface="Times New Roman" pitchFamily="18" charset="0"/>
                <a:cs typeface="Times New Roman" pitchFamily="18" charset="0"/>
              </a:rPr>
              <a:t>formulation and implementation is done by the </a:t>
            </a:r>
            <a:r>
              <a:rPr lang="en-US" sz="2000" dirty="0" smtClean="0">
                <a:solidFill>
                  <a:schemeClr val="tx1"/>
                </a:solidFill>
                <a:latin typeface="Times New Roman" pitchFamily="18" charset="0"/>
                <a:cs typeface="Times New Roman" pitchFamily="18" charset="0"/>
              </a:rPr>
              <a:t>government.</a:t>
            </a:r>
            <a:endParaRPr lang="en-US" sz="2000" dirty="0" smtClean="0">
              <a:solidFill>
                <a:schemeClr val="tx1"/>
              </a:solidFill>
              <a:latin typeface="Times New Roman" pitchFamily="18" charset="0"/>
              <a:cs typeface="Times New Roman" pitchFamily="18" charset="0"/>
            </a:endParaRPr>
          </a:p>
          <a:p>
            <a:pPr algn="l">
              <a:lnSpc>
                <a:spcPct val="200000"/>
              </a:lnSpc>
            </a:pPr>
            <a:r>
              <a:rPr lang="en-US" sz="2000" dirty="0" smtClean="0">
                <a:solidFill>
                  <a:schemeClr val="tx1"/>
                </a:solidFill>
                <a:latin typeface="Times New Roman" pitchFamily="18" charset="0"/>
                <a:cs typeface="Times New Roman" pitchFamily="18" charset="0"/>
              </a:rPr>
              <a:t>In </a:t>
            </a:r>
            <a:r>
              <a:rPr lang="en-US" sz="2000" dirty="0" smtClean="0">
                <a:solidFill>
                  <a:schemeClr val="tx1"/>
                </a:solidFill>
                <a:latin typeface="Times New Roman" pitchFamily="18" charset="0"/>
                <a:cs typeface="Times New Roman" pitchFamily="18" charset="0"/>
              </a:rPr>
              <a:t>Switzerland;</a:t>
            </a:r>
          </a:p>
          <a:p>
            <a:pPr marL="342900" indent="-342900" algn="l">
              <a:lnSpc>
                <a:spcPct val="200000"/>
              </a:lnSpc>
              <a:buFont typeface="Wingdings" pitchFamily="2" charset="2"/>
              <a:buChar char="Ø"/>
            </a:pPr>
            <a:r>
              <a:rPr lang="en-US" sz="2000" dirty="0" smtClean="0">
                <a:solidFill>
                  <a:schemeClr val="tx1"/>
                </a:solidFill>
                <a:latin typeface="Times New Roman" pitchFamily="18" charset="0"/>
                <a:cs typeface="Times New Roman" pitchFamily="18" charset="0"/>
              </a:rPr>
              <a:t>Policy </a:t>
            </a:r>
            <a:r>
              <a:rPr lang="en-US" sz="2000" dirty="0" smtClean="0">
                <a:solidFill>
                  <a:schemeClr val="tx1"/>
                </a:solidFill>
                <a:latin typeface="Times New Roman" pitchFamily="18" charset="0"/>
                <a:cs typeface="Times New Roman" pitchFamily="18" charset="0"/>
              </a:rPr>
              <a:t>implementation rests on the private players.</a:t>
            </a:r>
          </a:p>
          <a:p>
            <a:pPr>
              <a:lnSpc>
                <a:spcPct val="200000"/>
              </a:lnSpc>
            </a:pPr>
            <a:endParaRPr lang="en-US" sz="2000"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Times New Roman" pitchFamily="18" charset="0"/>
                <a:cs typeface="Times New Roman" pitchFamily="18" charset="0"/>
              </a:rPr>
              <a:t>Health Insurance Providers</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295400"/>
            <a:ext cx="8229600" cy="5181600"/>
          </a:xfrm>
        </p:spPr>
        <p:txBody>
          <a:bodyPr>
            <a:normAutofit/>
          </a:bodyPr>
          <a:lstStyle/>
          <a:p>
            <a:pPr marL="137160" indent="0">
              <a:lnSpc>
                <a:spcPct val="200000"/>
              </a:lnSpc>
              <a:buNone/>
            </a:pPr>
            <a:r>
              <a:rPr lang="en-US" sz="2000" b="0" baseline="0" dirty="0" smtClean="0">
                <a:latin typeface="Times New Roman" pitchFamily="18" charset="0"/>
                <a:cs typeface="Times New Roman" pitchFamily="18" charset="0"/>
              </a:rPr>
              <a:t>The main insurers in the Saudi Arabia </a:t>
            </a:r>
            <a:r>
              <a:rPr lang="en-US" sz="2000" b="0" baseline="0" dirty="0" smtClean="0">
                <a:latin typeface="Times New Roman" pitchFamily="18" charset="0"/>
                <a:cs typeface="Times New Roman" pitchFamily="18" charset="0"/>
              </a:rPr>
              <a:t>are:</a:t>
            </a:r>
            <a:endParaRPr lang="en-US" sz="2000" b="0" baseline="0" dirty="0" smtClean="0">
              <a:latin typeface="Times New Roman" pitchFamily="18" charset="0"/>
              <a:cs typeface="Times New Roman" pitchFamily="18" charset="0"/>
            </a:endParaRPr>
          </a:p>
          <a:p>
            <a:pPr>
              <a:lnSpc>
                <a:spcPct val="200000"/>
              </a:lnSpc>
              <a:buFont typeface="Wingdings" pitchFamily="2" charset="2"/>
              <a:buChar char="Ø"/>
            </a:pPr>
            <a:r>
              <a:rPr lang="en-US" sz="2000" b="0" baseline="0" dirty="0" err="1" smtClean="0">
                <a:latin typeface="Times New Roman" pitchFamily="18" charset="0"/>
                <a:cs typeface="Times New Roman" pitchFamily="18" charset="0"/>
              </a:rPr>
              <a:t>Tawuniya</a:t>
            </a:r>
            <a:r>
              <a:rPr lang="en-US" sz="2000" b="0" baseline="0" dirty="0" smtClean="0">
                <a:latin typeface="Times New Roman" pitchFamily="18" charset="0"/>
                <a:cs typeface="Times New Roman" pitchFamily="18" charset="0"/>
              </a:rPr>
              <a:t>,</a:t>
            </a:r>
          </a:p>
          <a:p>
            <a:pPr>
              <a:lnSpc>
                <a:spcPct val="200000"/>
              </a:lnSpc>
              <a:buFont typeface="Wingdings" pitchFamily="2" charset="2"/>
              <a:buChar char="Ø"/>
            </a:pPr>
            <a:r>
              <a:rPr lang="en-US" sz="2000" b="0" baseline="0" dirty="0" smtClean="0">
                <a:latin typeface="Times New Roman" pitchFamily="18" charset="0"/>
                <a:cs typeface="Times New Roman" pitchFamily="18" charset="0"/>
              </a:rPr>
              <a:t>Med </a:t>
            </a:r>
            <a:r>
              <a:rPr lang="en-US" sz="2000" b="0" baseline="0" dirty="0" smtClean="0">
                <a:latin typeface="Times New Roman" pitchFamily="18" charset="0"/>
                <a:cs typeface="Times New Roman" pitchFamily="18" charset="0"/>
              </a:rPr>
              <a:t>Gulf </a:t>
            </a:r>
            <a:r>
              <a:rPr lang="en-US" sz="2000" b="0" baseline="0" dirty="0" smtClean="0">
                <a:latin typeface="Times New Roman" pitchFamily="18" charset="0"/>
                <a:cs typeface="Times New Roman" pitchFamily="18" charset="0"/>
              </a:rPr>
              <a:t>Arabia</a:t>
            </a:r>
            <a:r>
              <a:rPr lang="en-US" sz="2000" b="0" dirty="0" smtClean="0">
                <a:latin typeface="Times New Roman" pitchFamily="18" charset="0"/>
                <a:cs typeface="Times New Roman" pitchFamily="18" charset="0"/>
              </a:rPr>
              <a:t> and</a:t>
            </a:r>
          </a:p>
          <a:p>
            <a:pPr>
              <a:lnSpc>
                <a:spcPct val="200000"/>
              </a:lnSpc>
              <a:buFont typeface="Wingdings" pitchFamily="2" charset="2"/>
              <a:buChar char="Ø"/>
            </a:pPr>
            <a:r>
              <a:rPr lang="en-US" sz="2000" b="0" baseline="0" dirty="0" smtClean="0">
                <a:latin typeface="Times New Roman" pitchFamily="18" charset="0"/>
                <a:cs typeface="Times New Roman" pitchFamily="18" charset="0"/>
              </a:rPr>
              <a:t> </a:t>
            </a:r>
            <a:r>
              <a:rPr lang="en-US" sz="2000" b="0" baseline="0" dirty="0" err="1" smtClean="0">
                <a:latin typeface="Times New Roman" pitchFamily="18" charset="0"/>
                <a:cs typeface="Times New Roman" pitchFamily="18" charset="0"/>
              </a:rPr>
              <a:t>Bupa</a:t>
            </a:r>
            <a:r>
              <a:rPr lang="en-US" sz="2000" b="0" baseline="0" dirty="0" smtClean="0">
                <a:latin typeface="Times New Roman" pitchFamily="18" charset="0"/>
                <a:cs typeface="Times New Roman" pitchFamily="18" charset="0"/>
              </a:rPr>
              <a:t> Saudi Arabia . </a:t>
            </a:r>
          </a:p>
          <a:p>
            <a:pPr>
              <a:lnSpc>
                <a:spcPct val="200000"/>
              </a:lnSpc>
              <a:buNone/>
            </a:pPr>
            <a:endParaRPr lang="en-US" sz="2000" dirty="0" smtClean="0"/>
          </a:p>
        </p:txBody>
      </p:sp>
    </p:spTree>
    <p:extLst>
      <p:ext uri="{BB962C8B-B14F-4D97-AF65-F5344CB8AC3E}">
        <p14:creationId xmlns:p14="http://schemas.microsoft.com/office/powerpoint/2010/main" val="40478003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28601"/>
            <a:ext cx="7543800" cy="1219200"/>
          </a:xfrm>
        </p:spPr>
        <p:txBody>
          <a:bodyPr/>
          <a:lstStyle/>
          <a:p>
            <a:r>
              <a:rPr lang="en-US" sz="3200" cap="none" dirty="0" smtClean="0"/>
              <a:t>Factors that Affect the Choice of Health Insurance </a:t>
            </a:r>
            <a:endParaRPr lang="en-US" sz="3200" cap="none" dirty="0"/>
          </a:p>
        </p:txBody>
      </p:sp>
      <p:sp>
        <p:nvSpPr>
          <p:cNvPr id="3" name="Subtitle 2"/>
          <p:cNvSpPr>
            <a:spLocks noGrp="1"/>
          </p:cNvSpPr>
          <p:nvPr>
            <p:ph type="subTitle" idx="1"/>
          </p:nvPr>
        </p:nvSpPr>
        <p:spPr>
          <a:xfrm>
            <a:off x="685800" y="2209800"/>
            <a:ext cx="7543800" cy="3810000"/>
          </a:xfrm>
        </p:spPr>
        <p:txBody>
          <a:bodyPr>
            <a:normAutofit/>
          </a:bodyPr>
          <a:lstStyle/>
          <a:p>
            <a:pPr marL="914400" lvl="1" indent="-457200" algn="l">
              <a:lnSpc>
                <a:spcPct val="200000"/>
              </a:lnSpc>
              <a:buFont typeface="Wingdings" pitchFamily="2" charset="2"/>
              <a:buChar char="Ø"/>
            </a:pPr>
            <a:r>
              <a:rPr lang="en-US" sz="2000" dirty="0" smtClean="0">
                <a:solidFill>
                  <a:schemeClr val="tx1"/>
                </a:solidFill>
              </a:rPr>
              <a:t>Costs of </a:t>
            </a:r>
            <a:r>
              <a:rPr lang="en-US" sz="2000" dirty="0" smtClean="0">
                <a:solidFill>
                  <a:schemeClr val="tx1"/>
                </a:solidFill>
              </a:rPr>
              <a:t>insurance.</a:t>
            </a:r>
          </a:p>
          <a:p>
            <a:pPr marL="914400" lvl="1" indent="-457200" algn="l">
              <a:lnSpc>
                <a:spcPct val="200000"/>
              </a:lnSpc>
              <a:buFont typeface="Wingdings" pitchFamily="2" charset="2"/>
              <a:buChar char="Ø"/>
            </a:pPr>
            <a:r>
              <a:rPr lang="en-US" sz="2000" dirty="0" smtClean="0">
                <a:solidFill>
                  <a:schemeClr val="tx1"/>
                </a:solidFill>
              </a:rPr>
              <a:t>The region.</a:t>
            </a:r>
            <a:endParaRPr lang="en-US" sz="2000" dirty="0">
              <a:solidFill>
                <a:schemeClr val="tx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latin typeface="Times New Roman" pitchFamily="18" charset="0"/>
                <a:cs typeface="Times New Roman" pitchFamily="18" charset="0"/>
              </a:rPr>
              <a:t>Insurance Provider and Benefits To Employees</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lnSpc>
                <a:spcPct val="200000"/>
              </a:lnSpc>
              <a:buFont typeface="Wingdings" pitchFamily="2" charset="2"/>
              <a:buChar char="Ø"/>
            </a:pPr>
            <a:r>
              <a:rPr lang="en-US" sz="2000" dirty="0" err="1" smtClean="0">
                <a:latin typeface="Times New Roman" pitchFamily="18" charset="0"/>
                <a:cs typeface="Times New Roman" pitchFamily="18" charset="0"/>
              </a:rPr>
              <a:t>Bupa</a:t>
            </a:r>
            <a:r>
              <a:rPr lang="en-US" sz="2000" baseline="0" dirty="0" smtClean="0">
                <a:latin typeface="Times New Roman" pitchFamily="18" charset="0"/>
                <a:cs typeface="Times New Roman" pitchFamily="18" charset="0"/>
              </a:rPr>
              <a:t> fits company needs and </a:t>
            </a:r>
            <a:r>
              <a:rPr lang="en-US" sz="2000" dirty="0" smtClean="0">
                <a:latin typeface="Times New Roman" pitchFamily="18" charset="0"/>
                <a:cs typeface="Times New Roman" pitchFamily="18" charset="0"/>
              </a:rPr>
              <a:t>hence</a:t>
            </a:r>
            <a:r>
              <a:rPr lang="en-US" sz="2000" baseline="0" dirty="0" smtClean="0">
                <a:latin typeface="Times New Roman" pitchFamily="18" charset="0"/>
                <a:cs typeface="Times New Roman" pitchFamily="18" charset="0"/>
              </a:rPr>
              <a:t> it’s </a:t>
            </a:r>
            <a:r>
              <a:rPr lang="en-US" sz="2000" baseline="0" dirty="0" smtClean="0">
                <a:latin typeface="Times New Roman" pitchFamily="18" charset="0"/>
                <a:cs typeface="Times New Roman" pitchFamily="18" charset="0"/>
              </a:rPr>
              <a:t>chosen.</a:t>
            </a:r>
          </a:p>
          <a:p>
            <a:pPr>
              <a:lnSpc>
                <a:spcPct val="200000"/>
              </a:lnSpc>
              <a:buFont typeface="Wingdings" pitchFamily="2" charset="2"/>
              <a:buChar char="Ø"/>
            </a:pPr>
            <a:r>
              <a:rPr lang="en-US" sz="2000" baseline="0" dirty="0" smtClean="0">
                <a:latin typeface="Times New Roman" pitchFamily="18" charset="0"/>
                <a:cs typeface="Times New Roman" pitchFamily="18" charset="0"/>
              </a:rPr>
              <a:t>It </a:t>
            </a:r>
            <a:r>
              <a:rPr lang="en-US" sz="2000" baseline="0" dirty="0" smtClean="0">
                <a:latin typeface="Times New Roman" pitchFamily="18" charset="0"/>
                <a:cs typeface="Times New Roman" pitchFamily="18" charset="0"/>
              </a:rPr>
              <a:t>provides large businesses plan. </a:t>
            </a:r>
            <a:endParaRPr lang="en-US" sz="2000" baseline="0" dirty="0" smtClean="0">
              <a:latin typeface="Times New Roman" pitchFamily="18" charset="0"/>
              <a:cs typeface="Times New Roman" pitchFamily="18" charset="0"/>
            </a:endParaRPr>
          </a:p>
          <a:p>
            <a:pPr>
              <a:lnSpc>
                <a:spcPct val="200000"/>
              </a:lnSpc>
              <a:buFont typeface="Wingdings" pitchFamily="2" charset="2"/>
              <a:buChar char="Ø"/>
            </a:pPr>
            <a:r>
              <a:rPr lang="en-US" sz="2000" baseline="0" dirty="0" smtClean="0">
                <a:latin typeface="Times New Roman" pitchFamily="18" charset="0"/>
                <a:cs typeface="Times New Roman" pitchFamily="18" charset="0"/>
              </a:rPr>
              <a:t>It </a:t>
            </a:r>
            <a:r>
              <a:rPr lang="en-US" sz="2000" baseline="0" dirty="0" smtClean="0">
                <a:latin typeface="Times New Roman" pitchFamily="18" charset="0"/>
                <a:cs typeface="Times New Roman" pitchFamily="18" charset="0"/>
              </a:rPr>
              <a:t>caters for over 200 </a:t>
            </a:r>
            <a:r>
              <a:rPr lang="en-US" sz="2000" baseline="0" dirty="0" smtClean="0">
                <a:latin typeface="Times New Roman" pitchFamily="18" charset="0"/>
                <a:cs typeface="Times New Roman" pitchFamily="18" charset="0"/>
              </a:rPr>
              <a:t>employees.</a:t>
            </a:r>
          </a:p>
          <a:p>
            <a:pPr>
              <a:lnSpc>
                <a:spcPct val="200000"/>
              </a:lnSpc>
              <a:buFont typeface="Wingdings" pitchFamily="2" charset="2"/>
              <a:buChar char="Ø"/>
            </a:pPr>
            <a:r>
              <a:rPr lang="en-US" sz="2000" dirty="0" smtClean="0">
                <a:latin typeface="Times New Roman" pitchFamily="18" charset="0"/>
                <a:cs typeface="Times New Roman" pitchFamily="18" charset="0"/>
              </a:rPr>
              <a:t>It </a:t>
            </a:r>
            <a:r>
              <a:rPr lang="en-US" sz="2000" baseline="0" dirty="0" smtClean="0">
                <a:latin typeface="Times New Roman" pitchFamily="18" charset="0"/>
                <a:cs typeface="Times New Roman" pitchFamily="18" charset="0"/>
              </a:rPr>
              <a:t>provides fast services to </a:t>
            </a:r>
            <a:r>
              <a:rPr lang="en-US" sz="2000" baseline="0" dirty="0" smtClean="0">
                <a:latin typeface="Times New Roman" pitchFamily="18" charset="0"/>
                <a:cs typeface="Times New Roman" pitchFamily="18" charset="0"/>
              </a:rPr>
              <a:t>customers.</a:t>
            </a:r>
          </a:p>
          <a:p>
            <a:pPr>
              <a:lnSpc>
                <a:spcPct val="200000"/>
              </a:lnSpc>
              <a:buFont typeface="Wingdings" pitchFamily="2" charset="2"/>
              <a:buChar char="Ø"/>
            </a:pPr>
            <a:r>
              <a:rPr lang="en-US" sz="2000" dirty="0" smtClean="0">
                <a:latin typeface="Times New Roman" pitchFamily="18" charset="0"/>
                <a:cs typeface="Times New Roman" pitchFamily="18" charset="0"/>
              </a:rPr>
              <a:t>Provides </a:t>
            </a:r>
            <a:r>
              <a:rPr lang="en-US" sz="2000" dirty="0" smtClean="0">
                <a:latin typeface="Times New Roman" pitchFamily="18" charset="0"/>
                <a:cs typeface="Times New Roman" pitchFamily="18" charset="0"/>
              </a:rPr>
              <a:t>mental and physical </a:t>
            </a:r>
            <a:r>
              <a:rPr lang="en-US" sz="2000" dirty="0" smtClean="0">
                <a:latin typeface="Times New Roman" pitchFamily="18" charset="0"/>
                <a:cs typeface="Times New Roman" pitchFamily="18" charset="0"/>
              </a:rPr>
              <a:t>care.</a:t>
            </a:r>
            <a:endParaRPr lang="en-US" sz="2000" baseline="0" dirty="0" smtClean="0">
              <a:latin typeface="Times New Roman" pitchFamily="18" charset="0"/>
              <a:cs typeface="Times New Roman" pitchFamily="18" charset="0"/>
            </a:endParaRPr>
          </a:p>
          <a:p>
            <a:pPr>
              <a:lnSpc>
                <a:spcPct val="200000"/>
              </a:lnSpc>
            </a:pP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5865108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latin typeface="Times New Roman" pitchFamily="18" charset="0"/>
                <a:cs typeface="Times New Roman" pitchFamily="18" charset="0"/>
              </a:rPr>
              <a:t>Utilization of Health Insurance By Employees</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lnSpc>
                <a:spcPct val="200000"/>
              </a:lnSpc>
              <a:buNone/>
            </a:pPr>
            <a:endParaRPr lang="en-US" sz="2000" b="0" baseline="0" dirty="0" smtClean="0">
              <a:latin typeface="Times New Roman" pitchFamily="18" charset="0"/>
              <a:cs typeface="Times New Roman" pitchFamily="18" charset="0"/>
            </a:endParaRPr>
          </a:p>
          <a:p>
            <a:pPr marL="137160" indent="0">
              <a:lnSpc>
                <a:spcPct val="200000"/>
              </a:lnSpc>
              <a:buNone/>
            </a:pPr>
            <a:r>
              <a:rPr lang="en-US" sz="2000" b="0" baseline="0" dirty="0" smtClean="0">
                <a:latin typeface="Times New Roman" pitchFamily="18" charset="0"/>
                <a:cs typeface="Times New Roman" pitchFamily="18" charset="0"/>
              </a:rPr>
              <a:t>Offers Employees advantages:</a:t>
            </a:r>
          </a:p>
          <a:p>
            <a:pPr lvl="1">
              <a:lnSpc>
                <a:spcPct val="200000"/>
              </a:lnSpc>
              <a:buFont typeface="Wingdings" pitchFamily="2" charset="2"/>
              <a:buChar char="Ø"/>
            </a:pPr>
            <a:r>
              <a:rPr lang="en-US" sz="2000" dirty="0" smtClean="0">
                <a:latin typeface="Times New Roman" pitchFamily="18" charset="0"/>
                <a:cs typeface="Times New Roman" pitchFamily="18" charset="0"/>
              </a:rPr>
              <a:t>O</a:t>
            </a:r>
            <a:r>
              <a:rPr lang="en-US" sz="2000" b="0" baseline="0" dirty="0" smtClean="0">
                <a:latin typeface="Times New Roman" pitchFamily="18" charset="0"/>
                <a:cs typeface="Times New Roman" pitchFamily="18" charset="0"/>
              </a:rPr>
              <a:t>ptical and dental </a:t>
            </a:r>
            <a:r>
              <a:rPr lang="en-US" sz="2000" b="0" baseline="0" dirty="0" smtClean="0">
                <a:latin typeface="Times New Roman" pitchFamily="18" charset="0"/>
                <a:cs typeface="Times New Roman" pitchFamily="18" charset="0"/>
              </a:rPr>
              <a:t>care.</a:t>
            </a:r>
          </a:p>
          <a:p>
            <a:pPr lvl="1">
              <a:lnSpc>
                <a:spcPct val="200000"/>
              </a:lnSpc>
              <a:buFont typeface="Wingdings" pitchFamily="2" charset="2"/>
              <a:buChar char="Ø"/>
            </a:pPr>
            <a:r>
              <a:rPr lang="en-US" sz="2000" b="0" baseline="0" dirty="0" smtClean="0">
                <a:latin typeface="Times New Roman" pitchFamily="18" charset="0"/>
                <a:cs typeface="Times New Roman" pitchFamily="18" charset="0"/>
              </a:rPr>
              <a:t>Coverage</a:t>
            </a:r>
            <a:r>
              <a:rPr lang="en-US" sz="2000" b="0" dirty="0" smtClean="0">
                <a:latin typeface="Times New Roman" pitchFamily="18" charset="0"/>
                <a:cs typeface="Times New Roman" pitchFamily="18" charset="0"/>
              </a:rPr>
              <a:t> </a:t>
            </a:r>
            <a:r>
              <a:rPr lang="en-US" sz="2000" b="0" dirty="0" smtClean="0">
                <a:latin typeface="Times New Roman" pitchFamily="18" charset="0"/>
                <a:cs typeface="Times New Roman" pitchFamily="18" charset="0"/>
              </a:rPr>
              <a:t>for patients going </a:t>
            </a:r>
            <a:r>
              <a:rPr lang="en-US" sz="2000" b="0" dirty="0" smtClean="0">
                <a:latin typeface="Times New Roman" pitchFamily="18" charset="0"/>
                <a:cs typeface="Times New Roman" pitchFamily="18" charset="0"/>
              </a:rPr>
              <a:t>abroad</a:t>
            </a:r>
            <a:r>
              <a:rPr lang="en-US" sz="2000" b="0" baseline="0" dirty="0" smtClean="0">
                <a:latin typeface="Times New Roman" pitchFamily="18" charset="0"/>
                <a:cs typeface="Times New Roman" pitchFamily="18" charset="0"/>
              </a:rPr>
              <a:t>.</a:t>
            </a:r>
          </a:p>
          <a:p>
            <a:pPr lvl="1">
              <a:lnSpc>
                <a:spcPct val="200000"/>
              </a:lnSpc>
              <a:buFont typeface="Wingdings" pitchFamily="2" charset="2"/>
              <a:buChar char="Ø"/>
            </a:pPr>
            <a:r>
              <a:rPr lang="en-US" sz="2000" dirty="0" smtClean="0">
                <a:latin typeface="Times New Roman" pitchFamily="18" charset="0"/>
                <a:cs typeface="Times New Roman" pitchFamily="18" charset="0"/>
              </a:rPr>
              <a:t>C</a:t>
            </a:r>
            <a:r>
              <a:rPr lang="en-US" sz="2000" b="0" baseline="0" dirty="0" smtClean="0">
                <a:latin typeface="Times New Roman" pitchFamily="18" charset="0"/>
                <a:cs typeface="Times New Roman" pitchFamily="18" charset="0"/>
              </a:rPr>
              <a:t>o-insurance </a:t>
            </a:r>
            <a:r>
              <a:rPr lang="en-US" sz="2000" b="0" baseline="0" dirty="0" smtClean="0">
                <a:latin typeface="Times New Roman" pitchFamily="18" charset="0"/>
                <a:cs typeface="Times New Roman" pitchFamily="18" charset="0"/>
              </a:rPr>
              <a:t>options for out-patients.</a:t>
            </a:r>
          </a:p>
          <a:p>
            <a:pPr>
              <a:lnSpc>
                <a:spcPct val="200000"/>
              </a:lnSpc>
            </a:pPr>
            <a:endParaRPr lang="en-US" sz="2000" dirty="0"/>
          </a:p>
        </p:txBody>
      </p:sp>
    </p:spTree>
    <p:extLst>
      <p:ext uri="{BB962C8B-B14F-4D97-AF65-F5344CB8AC3E}">
        <p14:creationId xmlns:p14="http://schemas.microsoft.com/office/powerpoint/2010/main" val="32252697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Times New Roman" pitchFamily="18" charset="0"/>
                <a:cs typeface="Times New Roman" pitchFamily="18" charset="0"/>
              </a:rPr>
              <a:t>Means of Payment</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295400"/>
            <a:ext cx="8229600" cy="5334000"/>
          </a:xfrm>
        </p:spPr>
        <p:txBody>
          <a:bodyPr>
            <a:normAutofit/>
          </a:bodyPr>
          <a:lstStyle/>
          <a:p>
            <a:pPr lvl="1">
              <a:lnSpc>
                <a:spcPct val="200000"/>
              </a:lnSpc>
              <a:buFont typeface="Wingdings" pitchFamily="2" charset="2"/>
              <a:buChar char="Ø"/>
            </a:pPr>
            <a:r>
              <a:rPr lang="en-US" sz="2000" baseline="0" dirty="0" smtClean="0">
                <a:latin typeface="Times New Roman" pitchFamily="18" charset="0"/>
                <a:cs typeface="Times New Roman" pitchFamily="18" charset="0"/>
              </a:rPr>
              <a:t>Per diem/visit </a:t>
            </a:r>
            <a:r>
              <a:rPr lang="en-US" sz="2000" baseline="0" dirty="0" smtClean="0">
                <a:latin typeface="Times New Roman" pitchFamily="18" charset="0"/>
                <a:cs typeface="Times New Roman" pitchFamily="18" charset="0"/>
              </a:rPr>
              <a:t>payments.</a:t>
            </a:r>
          </a:p>
          <a:p>
            <a:pPr lvl="1">
              <a:lnSpc>
                <a:spcPct val="200000"/>
              </a:lnSpc>
              <a:buFont typeface="Wingdings" pitchFamily="2" charset="2"/>
              <a:buChar char="Ø"/>
            </a:pPr>
            <a:r>
              <a:rPr lang="en-US" sz="2000" baseline="0" dirty="0" smtClean="0">
                <a:latin typeface="Times New Roman" pitchFamily="18" charset="0"/>
                <a:cs typeface="Times New Roman" pitchFamily="18" charset="0"/>
              </a:rPr>
              <a:t>Per </a:t>
            </a:r>
            <a:r>
              <a:rPr lang="en-US" sz="2000" baseline="0" dirty="0" smtClean="0">
                <a:latin typeface="Times New Roman" pitchFamily="18" charset="0"/>
                <a:cs typeface="Times New Roman" pitchFamily="18" charset="0"/>
              </a:rPr>
              <a:t>case/episode </a:t>
            </a:r>
            <a:r>
              <a:rPr lang="en-US" sz="2000" baseline="0" dirty="0" smtClean="0">
                <a:latin typeface="Times New Roman" pitchFamily="18" charset="0"/>
                <a:cs typeface="Times New Roman" pitchFamily="18" charset="0"/>
              </a:rPr>
              <a:t>payments.</a:t>
            </a:r>
          </a:p>
          <a:p>
            <a:pPr lvl="1">
              <a:lnSpc>
                <a:spcPct val="200000"/>
              </a:lnSpc>
              <a:buFont typeface="Wingdings" pitchFamily="2" charset="2"/>
              <a:buChar char="Ø"/>
            </a:pPr>
            <a:r>
              <a:rPr lang="en-US" sz="2000" dirty="0" smtClean="0">
                <a:latin typeface="Times New Roman" pitchFamily="18" charset="0"/>
                <a:cs typeface="Times New Roman" pitchFamily="18" charset="0"/>
              </a:rPr>
              <a:t>Per </a:t>
            </a:r>
            <a:r>
              <a:rPr lang="en-US" sz="2000" dirty="0" smtClean="0">
                <a:latin typeface="Times New Roman" pitchFamily="18" charset="0"/>
                <a:cs typeface="Times New Roman" pitchFamily="18" charset="0"/>
              </a:rPr>
              <a:t>patient or Capitation </a:t>
            </a:r>
            <a:r>
              <a:rPr lang="en-US" sz="2000" dirty="0" smtClean="0">
                <a:latin typeface="Times New Roman" pitchFamily="18" charset="0"/>
                <a:cs typeface="Times New Roman" pitchFamily="18" charset="0"/>
              </a:rPr>
              <a:t>payments</a:t>
            </a:r>
            <a:r>
              <a:rPr lang="en-US" sz="2000"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a:p>
            <a:pPr lvl="1">
              <a:lnSpc>
                <a:spcPct val="200000"/>
              </a:lnSpc>
              <a:buFont typeface="Wingdings" pitchFamily="2" charset="2"/>
              <a:buChar char="Ø"/>
            </a:pPr>
            <a:r>
              <a:rPr lang="en-US" sz="2000" baseline="0" dirty="0" smtClean="0">
                <a:latin typeface="Times New Roman" pitchFamily="18" charset="0"/>
                <a:cs typeface="Times New Roman" pitchFamily="18" charset="0"/>
              </a:rPr>
              <a:t>Free </a:t>
            </a:r>
            <a:r>
              <a:rPr lang="en-US" sz="2000" baseline="0" dirty="0" smtClean="0">
                <a:latin typeface="Times New Roman" pitchFamily="18" charset="0"/>
                <a:cs typeface="Times New Roman" pitchFamily="18" charset="0"/>
              </a:rPr>
              <a:t>for service </a:t>
            </a:r>
            <a:r>
              <a:rPr lang="en-US" sz="2000" baseline="0" dirty="0" smtClean="0">
                <a:latin typeface="Times New Roman" pitchFamily="18" charset="0"/>
                <a:cs typeface="Times New Roman" pitchFamily="18" charset="0"/>
              </a:rPr>
              <a:t>Payments.</a:t>
            </a:r>
            <a:endParaRPr lang="en-US" sz="2000" baseline="0" dirty="0" smtClean="0">
              <a:latin typeface="Times New Roman" pitchFamily="18" charset="0"/>
              <a:cs typeface="Times New Roman" pitchFamily="18" charset="0"/>
            </a:endParaRPr>
          </a:p>
          <a:p>
            <a:pPr lvl="1">
              <a:lnSpc>
                <a:spcPct val="200000"/>
              </a:lnSpc>
            </a:pPr>
            <a:endParaRPr lang="en-US" sz="2000" baseline="0" dirty="0" smtClean="0">
              <a:latin typeface="Times New Roman" pitchFamily="18" charset="0"/>
              <a:cs typeface="Times New Roman" pitchFamily="18" charset="0"/>
            </a:endParaRPr>
          </a:p>
          <a:p>
            <a:pPr lvl="1">
              <a:lnSpc>
                <a:spcPct val="200000"/>
              </a:lnSpc>
            </a:pP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10697612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Times New Roman" pitchFamily="18" charset="0"/>
                <a:cs typeface="Times New Roman" pitchFamily="18" charset="0"/>
              </a:rPr>
              <a:t>References</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4953000"/>
          </a:xfrm>
        </p:spPr>
        <p:txBody>
          <a:bodyPr>
            <a:normAutofit fontScale="55000" lnSpcReduction="20000"/>
          </a:bodyPr>
          <a:lstStyle/>
          <a:p>
            <a:pPr marL="0" indent="0">
              <a:lnSpc>
                <a:spcPct val="220000"/>
              </a:lnSpc>
              <a:buNone/>
            </a:pPr>
            <a:r>
              <a:rPr lang="en-US" sz="3000" dirty="0" err="1">
                <a:latin typeface="Times New Roman" pitchFamily="18" charset="0"/>
                <a:cs typeface="Times New Roman" pitchFamily="18" charset="0"/>
              </a:rPr>
              <a:t>Almobarak</a:t>
            </a:r>
            <a:r>
              <a:rPr lang="en-US" sz="3000" dirty="0">
                <a:latin typeface="Times New Roman" pitchFamily="18" charset="0"/>
                <a:cs typeface="Times New Roman" pitchFamily="18" charset="0"/>
              </a:rPr>
              <a:t>, F. A. (2010). </a:t>
            </a:r>
            <a:r>
              <a:rPr lang="en-US" sz="3000" i="1" dirty="0">
                <a:latin typeface="Times New Roman" pitchFamily="18" charset="0"/>
                <a:cs typeface="Times New Roman" pitchFamily="18" charset="0"/>
              </a:rPr>
              <a:t>Beneficiaries' Satisfaction </a:t>
            </a:r>
            <a:r>
              <a:rPr lang="en-US" sz="3000" i="1" dirty="0" smtClean="0">
                <a:latin typeface="Times New Roman" pitchFamily="18" charset="0"/>
                <a:cs typeface="Times New Roman" pitchFamily="18" charset="0"/>
              </a:rPr>
              <a:t>	with </a:t>
            </a:r>
            <a:r>
              <a:rPr lang="en-US" sz="3000" i="1" dirty="0">
                <a:latin typeface="Times New Roman" pitchFamily="18" charset="0"/>
                <a:cs typeface="Times New Roman" pitchFamily="18" charset="0"/>
              </a:rPr>
              <a:t>the Cooperative Health Insurance </a:t>
            </a:r>
            <a:r>
              <a:rPr lang="en-US" sz="3000" i="1" dirty="0" smtClean="0">
                <a:latin typeface="Times New Roman" pitchFamily="18" charset="0"/>
                <a:cs typeface="Times New Roman" pitchFamily="18" charset="0"/>
              </a:rPr>
              <a:t>	System (</a:t>
            </a:r>
            <a:r>
              <a:rPr lang="en-US" sz="3000" i="1" dirty="0">
                <a:latin typeface="Times New Roman" pitchFamily="18" charset="0"/>
                <a:cs typeface="Times New Roman" pitchFamily="18" charset="0"/>
              </a:rPr>
              <a:t>CHIS) in the Kingdom of Saudi Arabia: A Case </a:t>
            </a:r>
            <a:r>
              <a:rPr lang="en-US" sz="3000" i="1" dirty="0" smtClean="0">
                <a:latin typeface="Times New Roman" pitchFamily="18" charset="0"/>
                <a:cs typeface="Times New Roman" pitchFamily="18" charset="0"/>
              </a:rPr>
              <a:t>Study </a:t>
            </a:r>
            <a:r>
              <a:rPr lang="en-US" sz="3000" i="1" dirty="0">
                <a:latin typeface="Times New Roman" pitchFamily="18" charset="0"/>
                <a:cs typeface="Times New Roman" pitchFamily="18" charset="0"/>
              </a:rPr>
              <a:t>of Riyadh City</a:t>
            </a:r>
            <a:r>
              <a:rPr lang="en-US" sz="3000" dirty="0" smtClean="0">
                <a:latin typeface="Times New Roman" pitchFamily="18" charset="0"/>
                <a:cs typeface="Times New Roman" pitchFamily="18" charset="0"/>
              </a:rPr>
              <a:t>.</a:t>
            </a:r>
          </a:p>
          <a:p>
            <a:pPr marL="0" indent="0">
              <a:lnSpc>
                <a:spcPct val="220000"/>
              </a:lnSpc>
              <a:buNone/>
            </a:pPr>
            <a:r>
              <a:rPr lang="en-US" sz="3000" dirty="0" err="1" smtClean="0">
                <a:latin typeface="Times New Roman" pitchFamily="18" charset="0"/>
                <a:cs typeface="Times New Roman" pitchFamily="18" charset="0"/>
              </a:rPr>
              <a:t>Alkhamis</a:t>
            </a:r>
            <a:r>
              <a:rPr lang="en-US" sz="3000" dirty="0" smtClean="0">
                <a:latin typeface="Times New Roman" pitchFamily="18" charset="0"/>
                <a:cs typeface="Times New Roman" pitchFamily="18" charset="0"/>
              </a:rPr>
              <a:t>, A. (2017). Knowledge of health insurance </a:t>
            </a:r>
            <a:r>
              <a:rPr lang="en-US" sz="3000" dirty="0" smtClean="0">
                <a:latin typeface="Times New Roman" pitchFamily="18" charset="0"/>
                <a:cs typeface="Times New Roman" pitchFamily="18" charset="0"/>
              </a:rPr>
              <a:t>benefits </a:t>
            </a:r>
            <a:r>
              <a:rPr lang="en-US" sz="3000" dirty="0" smtClean="0">
                <a:latin typeface="Times New Roman" pitchFamily="18" charset="0"/>
                <a:cs typeface="Times New Roman" pitchFamily="18" charset="0"/>
              </a:rPr>
              <a:t>among male expatriates in </a:t>
            </a:r>
            <a:r>
              <a:rPr lang="en-US" sz="3000" dirty="0" smtClean="0">
                <a:latin typeface="Times New Roman" pitchFamily="18" charset="0"/>
                <a:cs typeface="Times New Roman" pitchFamily="18" charset="0"/>
              </a:rPr>
              <a:t>	Saudi Arabia</a:t>
            </a:r>
            <a:r>
              <a:rPr lang="en-US" sz="3000" dirty="0" smtClean="0">
                <a:latin typeface="Times New Roman" pitchFamily="18" charset="0"/>
                <a:cs typeface="Times New Roman" pitchFamily="18" charset="0"/>
              </a:rPr>
              <a:t>. </a:t>
            </a:r>
            <a:r>
              <a:rPr lang="en-US" sz="3000" i="1" dirty="0" smtClean="0">
                <a:latin typeface="Times New Roman" pitchFamily="18" charset="0"/>
                <a:cs typeface="Times New Roman" pitchFamily="18" charset="0"/>
              </a:rPr>
              <a:t>Saudi Medical Journal</a:t>
            </a:r>
            <a:r>
              <a:rPr lang="en-US" sz="3000" dirty="0" smtClean="0">
                <a:latin typeface="Times New Roman" pitchFamily="18" charset="0"/>
                <a:cs typeface="Times New Roman" pitchFamily="18" charset="0"/>
              </a:rPr>
              <a:t>, </a:t>
            </a:r>
            <a:r>
              <a:rPr lang="en-US" sz="3000" i="1" dirty="0" smtClean="0">
                <a:latin typeface="Times New Roman" pitchFamily="18" charset="0"/>
                <a:cs typeface="Times New Roman" pitchFamily="18" charset="0"/>
              </a:rPr>
              <a:t>38</a:t>
            </a:r>
            <a:r>
              <a:rPr lang="en-US" sz="3000" dirty="0" smtClean="0">
                <a:latin typeface="Times New Roman" pitchFamily="18" charset="0"/>
                <a:cs typeface="Times New Roman" pitchFamily="18" charset="0"/>
              </a:rPr>
              <a:t>(6), 642-653. </a:t>
            </a:r>
            <a:r>
              <a:rPr lang="en-US" sz="3000" dirty="0" smtClean="0">
                <a:latin typeface="Times New Roman" pitchFamily="18" charset="0"/>
                <a:cs typeface="Times New Roman" pitchFamily="18" charset="0"/>
              </a:rPr>
              <a:t>	doi:10.15537/smj.2017.6.18177</a:t>
            </a:r>
            <a:r>
              <a:rPr lang="en-US" sz="3000" dirty="0" smtClean="0">
                <a:latin typeface="Times New Roman" pitchFamily="18" charset="0"/>
                <a:cs typeface="Times New Roman" pitchFamily="18" charset="0"/>
              </a:rPr>
              <a:t>.</a:t>
            </a:r>
          </a:p>
          <a:p>
            <a:pPr marL="0" indent="0">
              <a:lnSpc>
                <a:spcPct val="220000"/>
              </a:lnSpc>
              <a:buNone/>
            </a:pPr>
            <a:r>
              <a:rPr lang="en-US" sz="3000" dirty="0" smtClean="0">
                <a:latin typeface="Times New Roman" pitchFamily="18" charset="0"/>
                <a:cs typeface="Times New Roman" pitchFamily="18" charset="0"/>
              </a:rPr>
              <a:t>Green, M. A. (2018). </a:t>
            </a:r>
            <a:r>
              <a:rPr lang="en-US" sz="3000" i="1" dirty="0" smtClean="0">
                <a:latin typeface="Times New Roman" pitchFamily="18" charset="0"/>
                <a:cs typeface="Times New Roman" pitchFamily="18" charset="0"/>
              </a:rPr>
              <a:t>Understanding Health Insurance: </a:t>
            </a:r>
            <a:r>
              <a:rPr lang="en-US" sz="3000" i="1" dirty="0" smtClean="0">
                <a:latin typeface="Times New Roman" pitchFamily="18" charset="0"/>
                <a:cs typeface="Times New Roman" pitchFamily="18" charset="0"/>
              </a:rPr>
              <a:t>A </a:t>
            </a:r>
            <a:r>
              <a:rPr lang="en-US" sz="3000" i="1" dirty="0" smtClean="0">
                <a:latin typeface="Times New Roman" pitchFamily="18" charset="0"/>
                <a:cs typeface="Times New Roman" pitchFamily="18" charset="0"/>
              </a:rPr>
              <a:t>Guide to Billing and </a:t>
            </a:r>
            <a:r>
              <a:rPr lang="en-US" sz="3000" i="1" dirty="0" smtClean="0">
                <a:latin typeface="Times New Roman" pitchFamily="18" charset="0"/>
                <a:cs typeface="Times New Roman" pitchFamily="18" charset="0"/>
              </a:rPr>
              <a:t>	Reimbursement</a:t>
            </a:r>
            <a:r>
              <a:rPr lang="en-US" sz="3000" dirty="0" smtClean="0">
                <a:latin typeface="Times New Roman" pitchFamily="18" charset="0"/>
                <a:cs typeface="Times New Roman" pitchFamily="18" charset="0"/>
              </a:rPr>
              <a:t>. Boston, </a:t>
            </a:r>
            <a:r>
              <a:rPr lang="en-US" sz="3000" dirty="0" smtClean="0">
                <a:latin typeface="Times New Roman" pitchFamily="18" charset="0"/>
                <a:cs typeface="Times New Roman" pitchFamily="18" charset="0"/>
              </a:rPr>
              <a:t>MA</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Cengage</a:t>
            </a:r>
            <a:r>
              <a:rPr lang="en-US" sz="3000" dirty="0" smtClean="0">
                <a:latin typeface="Times New Roman" pitchFamily="18" charset="0"/>
                <a:cs typeface="Times New Roman" pitchFamily="18" charset="0"/>
              </a:rPr>
              <a:t> Learning.</a:t>
            </a:r>
          </a:p>
          <a:p>
            <a:pPr marL="0" indent="0">
              <a:lnSpc>
                <a:spcPct val="220000"/>
              </a:lnSpc>
              <a:buNone/>
            </a:pPr>
            <a:r>
              <a:rPr lang="en-US" sz="3000" dirty="0" err="1">
                <a:latin typeface="Times New Roman" pitchFamily="18" charset="0"/>
                <a:cs typeface="Times New Roman" pitchFamily="18" charset="0"/>
              </a:rPr>
              <a:t>Kongstvedt</a:t>
            </a:r>
            <a:r>
              <a:rPr lang="en-US" sz="3000" dirty="0">
                <a:latin typeface="Times New Roman" pitchFamily="18" charset="0"/>
                <a:cs typeface="Times New Roman" pitchFamily="18" charset="0"/>
              </a:rPr>
              <a:t>, P. R. (2015). </a:t>
            </a:r>
            <a:r>
              <a:rPr lang="en-US" sz="3000" i="1" dirty="0">
                <a:latin typeface="Times New Roman" pitchFamily="18" charset="0"/>
                <a:cs typeface="Times New Roman" pitchFamily="18" charset="0"/>
              </a:rPr>
              <a:t>Health Insurance and </a:t>
            </a:r>
            <a:r>
              <a:rPr lang="en-US" sz="3000" i="1" dirty="0" smtClean="0">
                <a:latin typeface="Times New Roman" pitchFamily="18" charset="0"/>
                <a:cs typeface="Times New Roman" pitchFamily="18" charset="0"/>
              </a:rPr>
              <a:t>Managed </a:t>
            </a:r>
            <a:r>
              <a:rPr lang="en-US" sz="3000" i="1" dirty="0">
                <a:latin typeface="Times New Roman" pitchFamily="18" charset="0"/>
                <a:cs typeface="Times New Roman" pitchFamily="18" charset="0"/>
              </a:rPr>
              <a:t>Care</a:t>
            </a:r>
            <a:r>
              <a:rPr lang="en-US" sz="3000" dirty="0">
                <a:latin typeface="Times New Roman" pitchFamily="18" charset="0"/>
                <a:cs typeface="Times New Roman" pitchFamily="18" charset="0"/>
              </a:rPr>
              <a:t>.</a:t>
            </a:r>
            <a:endParaRPr lang="en-US" sz="3000" dirty="0" smtClean="0">
              <a:latin typeface="Times New Roman" pitchFamily="18" charset="0"/>
              <a:cs typeface="Times New Roman" pitchFamily="18" charset="0"/>
            </a:endParaRPr>
          </a:p>
          <a:p>
            <a:pPr marL="457200" indent="-457200">
              <a:lnSpc>
                <a:spcPct val="220000"/>
              </a:lnSpc>
              <a:buFont typeface="+mj-lt"/>
              <a:buAutoNum type="arabicPeriod"/>
            </a:pPr>
            <a:endParaRPr lang="en-US" sz="2800" dirty="0" smtClean="0">
              <a:latin typeface="Times New Roman" pitchFamily="18" charset="0"/>
              <a:cs typeface="Times New Roman" pitchFamily="18" charset="0"/>
            </a:endParaRPr>
          </a:p>
          <a:p>
            <a:pPr marL="457200" indent="-457200">
              <a:lnSpc>
                <a:spcPct val="220000"/>
              </a:lnSpc>
              <a:buFont typeface="+mj-lt"/>
              <a:buAutoNum type="arabicPeriod"/>
            </a:pPr>
            <a:endParaRPr lang="en-US"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6191233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719</TotalTime>
  <Words>1708</Words>
  <Application>Microsoft Office PowerPoint</Application>
  <PresentationFormat>On-screen Show (4:3)</PresentationFormat>
  <Paragraphs>121</Paragraphs>
  <Slides>13</Slides>
  <Notes>12</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Apex</vt:lpstr>
      <vt:lpstr>Health Care Insurance Provider</vt:lpstr>
      <vt:lpstr>Introduction</vt:lpstr>
      <vt:lpstr>Health Insurance in Saudi Arabia</vt:lpstr>
      <vt:lpstr>Similarities and Differences Between Health Insurance in Saudi Arabia, Australia and Switzerland</vt:lpstr>
      <vt:lpstr>Similarities and Differences Between Health Insurance in Saudi Arabia, Australia and Switzerland</vt:lpstr>
      <vt:lpstr>Similarities and Differences Between Health Insurance </vt:lpstr>
      <vt:lpstr>Similarities and Differences Between Health Insurance </vt:lpstr>
      <vt:lpstr>Health Insurance Providers</vt:lpstr>
      <vt:lpstr>Factors that Affect the Choice of Health Insurance </vt:lpstr>
      <vt:lpstr>Insurance Provider and Benefits To Employees</vt:lpstr>
      <vt:lpstr>Utilization of Health Insurance By Employees</vt:lpstr>
      <vt:lpstr>Means of Payment</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User</cp:lastModifiedBy>
  <cp:revision>163</cp:revision>
  <dcterms:created xsi:type="dcterms:W3CDTF">2019-01-19T10:04:37Z</dcterms:created>
  <dcterms:modified xsi:type="dcterms:W3CDTF">2019-01-20T18:45:01Z</dcterms:modified>
</cp:coreProperties>
</file>